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9" r:id="rId2"/>
    <p:sldMasterId id="2147484121" r:id="rId3"/>
    <p:sldMasterId id="2147484136" r:id="rId4"/>
  </p:sldMasterIdLst>
  <p:notesMasterIdLst>
    <p:notesMasterId r:id="rId36"/>
  </p:notesMasterIdLst>
  <p:handoutMasterIdLst>
    <p:handoutMasterId r:id="rId37"/>
  </p:handoutMasterIdLst>
  <p:sldIdLst>
    <p:sldId id="353" r:id="rId5"/>
    <p:sldId id="477" r:id="rId6"/>
    <p:sldId id="258" r:id="rId7"/>
    <p:sldId id="864" r:id="rId8"/>
    <p:sldId id="873" r:id="rId9"/>
    <p:sldId id="279" r:id="rId10"/>
    <p:sldId id="866" r:id="rId11"/>
    <p:sldId id="263" r:id="rId12"/>
    <p:sldId id="869" r:id="rId13"/>
    <p:sldId id="871" r:id="rId14"/>
    <p:sldId id="3604" r:id="rId15"/>
    <p:sldId id="3605" r:id="rId16"/>
    <p:sldId id="3600" r:id="rId17"/>
    <p:sldId id="874" r:id="rId18"/>
    <p:sldId id="3599" r:id="rId19"/>
    <p:sldId id="3598" r:id="rId20"/>
    <p:sldId id="3603" r:id="rId21"/>
    <p:sldId id="302" r:id="rId22"/>
    <p:sldId id="621" r:id="rId23"/>
    <p:sldId id="619" r:id="rId24"/>
    <p:sldId id="776" r:id="rId25"/>
    <p:sldId id="893" r:id="rId26"/>
    <p:sldId id="894" r:id="rId27"/>
    <p:sldId id="809" r:id="rId28"/>
    <p:sldId id="810" r:id="rId29"/>
    <p:sldId id="849" r:id="rId30"/>
    <p:sldId id="850" r:id="rId31"/>
    <p:sldId id="669" r:id="rId32"/>
    <p:sldId id="847" r:id="rId33"/>
    <p:sldId id="892" r:id="rId34"/>
    <p:sldId id="855" r:id="rId35"/>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864" userDrawn="1">
          <p15:clr>
            <a:srgbClr val="A4A3A4"/>
          </p15:clr>
        </p15:guide>
      </p15:sldGuideLst>
    </p:ext>
    <p:ext uri="{2D200454-40CA-4A62-9FC3-DE9A4176ACB9}">
      <p15:notesGuideLst xmlns:p15="http://schemas.microsoft.com/office/powerpoint/2012/main">
        <p15:guide id="1" orient="horz" pos="2205" userDrawn="1">
          <p15:clr>
            <a:srgbClr val="A4A3A4"/>
          </p15:clr>
        </p15:guide>
        <p15:guide id="2" pos="2921" userDrawn="1">
          <p15:clr>
            <a:srgbClr val="A4A3A4"/>
          </p15:clr>
        </p15:guide>
        <p15:guide id="3" orient="horz" pos="2208" userDrawn="1">
          <p15:clr>
            <a:srgbClr val="A4A3A4"/>
          </p15:clr>
        </p15:guide>
        <p15:guide id="4" pos="29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R. Clayton" initials="KRC" lastIdx="1" clrIdx="0">
    <p:extLst>
      <p:ext uri="{19B8F6BF-5375-455C-9EA6-DF929625EA0E}">
        <p15:presenceInfo xmlns:p15="http://schemas.microsoft.com/office/powerpoint/2012/main" userId="S-1-5-21-567443436-1485611112-3746961512-22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29B"/>
    <a:srgbClr val="1F4E79"/>
    <a:srgbClr val="CC9900"/>
    <a:srgbClr val="1C55C6"/>
    <a:srgbClr val="9A8772"/>
    <a:srgbClr val="0081E2"/>
    <a:srgbClr val="FFD347"/>
    <a:srgbClr val="4EF89B"/>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67312" autoAdjust="0"/>
  </p:normalViewPr>
  <p:slideViewPr>
    <p:cSldViewPr>
      <p:cViewPr varScale="1">
        <p:scale>
          <a:sx n="46" d="100"/>
          <a:sy n="46" d="100"/>
        </p:scale>
        <p:origin x="1890" y="48"/>
      </p:cViewPr>
      <p:guideLst>
        <p:guide orient="horz" pos="720"/>
        <p:guide pos="86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5" d="100"/>
        <a:sy n="25" d="100"/>
      </p:scale>
      <p:origin x="0" y="0"/>
    </p:cViewPr>
  </p:sorterViewPr>
  <p:notesViewPr>
    <p:cSldViewPr>
      <p:cViewPr varScale="1">
        <p:scale>
          <a:sx n="84" d="100"/>
          <a:sy n="84" d="100"/>
        </p:scale>
        <p:origin x="-3774" y="-90"/>
      </p:cViewPr>
      <p:guideLst>
        <p:guide orient="horz" pos="2205"/>
        <p:guide pos="2921"/>
        <p:guide orient="horz" pos="2208"/>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89657871492962"/>
          <c:y val="6.5831779877054145E-2"/>
          <c:w val="0.65073301093139901"/>
          <c:h val="0.57353798408968848"/>
        </c:manualLayout>
      </c:layout>
      <c:barChart>
        <c:barDir val="col"/>
        <c:grouping val="stacked"/>
        <c:varyColors val="0"/>
        <c:ser>
          <c:idx val="0"/>
          <c:order val="0"/>
          <c:tx>
            <c:strRef>
              <c:f>'[Recommendation_Figures.xlsx]option yields'!$L$4</c:f>
              <c:strCache>
                <c:ptCount val="1"/>
                <c:pt idx="0">
                  <c:v>Advanced Metering Infrastructure</c:v>
                </c:pt>
              </c:strCache>
            </c:strRef>
          </c:tx>
          <c:spPr>
            <a:solidFill>
              <a:srgbClr val="C0CF3A">
                <a:lumMod val="50000"/>
              </a:srgbClr>
            </a:solidFill>
            <a:ln>
              <a:solidFill>
                <a:sysClr val="windowText" lastClr="000000"/>
              </a:solidFill>
            </a:ln>
            <a:effectLst/>
          </c:spPr>
          <c:invertIfNegative val="0"/>
          <c:cat>
            <c:strRef>
              <c:f>'[Recommendation_Figures.xlsx]option yields'!$M$3</c:f>
              <c:strCache>
                <c:ptCount val="1"/>
                <c:pt idx="0">
                  <c:v>Hybrid B</c:v>
                </c:pt>
              </c:strCache>
            </c:strRef>
          </c:cat>
          <c:val>
            <c:numRef>
              <c:f>'[Recommendation_Figures.xlsx]option yields'!$M$4</c:f>
              <c:numCache>
                <c:formatCode>0.00</c:formatCode>
                <c:ptCount val="1"/>
                <c:pt idx="0">
                  <c:v>0.94</c:v>
                </c:pt>
              </c:numCache>
            </c:numRef>
          </c:val>
          <c:extLst>
            <c:ext xmlns:c16="http://schemas.microsoft.com/office/drawing/2014/chart" uri="{C3380CC4-5D6E-409C-BE32-E72D297353CC}">
              <c16:uniqueId val="{00000000-2705-4381-ADFE-6E22DB35374D}"/>
            </c:ext>
          </c:extLst>
        </c:ser>
        <c:ser>
          <c:idx val="1"/>
          <c:order val="1"/>
          <c:tx>
            <c:strRef>
              <c:f>'[Recommendation_Figures.xlsx]option yields'!$L$5</c:f>
              <c:strCache>
                <c:ptCount val="1"/>
                <c:pt idx="0">
                  <c:v>Water Loss Control</c:v>
                </c:pt>
              </c:strCache>
            </c:strRef>
          </c:tx>
          <c:spPr>
            <a:solidFill>
              <a:srgbClr val="C0CF3A">
                <a:lumMod val="75000"/>
              </a:srgbClr>
            </a:solidFill>
            <a:ln>
              <a:solidFill>
                <a:sysClr val="windowText" lastClr="000000"/>
              </a:solidFill>
            </a:ln>
            <a:effectLst/>
          </c:spPr>
          <c:invertIfNegative val="0"/>
          <c:cat>
            <c:strRef>
              <c:f>'[Recommendation_Figures.xlsx]option yields'!$M$3</c:f>
              <c:strCache>
                <c:ptCount val="1"/>
                <c:pt idx="0">
                  <c:v>Hybrid B</c:v>
                </c:pt>
              </c:strCache>
            </c:strRef>
          </c:cat>
          <c:val>
            <c:numRef>
              <c:f>'[Recommendation_Figures.xlsx]option yields'!$M$5</c:f>
              <c:numCache>
                <c:formatCode>0.00</c:formatCode>
                <c:ptCount val="1"/>
                <c:pt idx="0">
                  <c:v>0.24</c:v>
                </c:pt>
              </c:numCache>
            </c:numRef>
          </c:val>
          <c:extLst>
            <c:ext xmlns:c16="http://schemas.microsoft.com/office/drawing/2014/chart" uri="{C3380CC4-5D6E-409C-BE32-E72D297353CC}">
              <c16:uniqueId val="{00000001-2705-4381-ADFE-6E22DB35374D}"/>
            </c:ext>
          </c:extLst>
        </c:ser>
        <c:ser>
          <c:idx val="2"/>
          <c:order val="2"/>
          <c:tx>
            <c:strRef>
              <c:f>'[Recommendation_Figures.xlsx]option yields'!$L$6</c:f>
              <c:strCache>
                <c:ptCount val="1"/>
                <c:pt idx="0">
                  <c:v>Conservation (Basic)</c:v>
                </c:pt>
              </c:strCache>
            </c:strRef>
          </c:tx>
          <c:spPr>
            <a:solidFill>
              <a:srgbClr val="85BD3C"/>
            </a:solidFill>
            <a:ln>
              <a:solidFill>
                <a:sysClr val="windowText" lastClr="000000"/>
              </a:solidFill>
            </a:ln>
            <a:effectLst/>
          </c:spPr>
          <c:invertIfNegative val="0"/>
          <c:cat>
            <c:strRef>
              <c:f>'[Recommendation_Figures.xlsx]option yields'!$M$3</c:f>
              <c:strCache>
                <c:ptCount val="1"/>
                <c:pt idx="0">
                  <c:v>Hybrid B</c:v>
                </c:pt>
              </c:strCache>
            </c:strRef>
          </c:cat>
          <c:val>
            <c:numRef>
              <c:f>'[Recommendation_Figures.xlsx]option yields'!$M$6</c:f>
              <c:numCache>
                <c:formatCode>0.00</c:formatCode>
                <c:ptCount val="1"/>
                <c:pt idx="0">
                  <c:v>0.86</c:v>
                </c:pt>
              </c:numCache>
            </c:numRef>
          </c:val>
          <c:extLst>
            <c:ext xmlns:c16="http://schemas.microsoft.com/office/drawing/2014/chart" uri="{C3380CC4-5D6E-409C-BE32-E72D297353CC}">
              <c16:uniqueId val="{00000002-2705-4381-ADFE-6E22DB35374D}"/>
            </c:ext>
          </c:extLst>
        </c:ser>
        <c:ser>
          <c:idx val="6"/>
          <c:order val="6"/>
          <c:tx>
            <c:strRef>
              <c:f>'[Recommendation_Figures.xlsx]option yields'!$L$10</c:f>
              <c:strCache>
                <c:ptCount val="1"/>
                <c:pt idx="0">
                  <c:v>Surface Water Treatment Plant Expansion</c:v>
                </c:pt>
              </c:strCache>
            </c:strRef>
          </c:tx>
          <c:spPr>
            <a:solidFill>
              <a:srgbClr val="AAD3F1"/>
            </a:solidFill>
            <a:ln>
              <a:solidFill>
                <a:sysClr val="windowText" lastClr="000000"/>
              </a:solidFill>
            </a:ln>
            <a:effectLst/>
          </c:spPr>
          <c:invertIfNegative val="0"/>
          <c:cat>
            <c:strRef>
              <c:f>'[Recommendation_Figures.xlsx]option yields'!$M$3</c:f>
              <c:strCache>
                <c:ptCount val="1"/>
                <c:pt idx="0">
                  <c:v>Hybrid B</c:v>
                </c:pt>
              </c:strCache>
            </c:strRef>
          </c:cat>
          <c:val>
            <c:numRef>
              <c:f>'[Recommendation_Figures.xlsx]option yields'!$M$10</c:f>
              <c:numCache>
                <c:formatCode>0.00</c:formatCode>
                <c:ptCount val="1"/>
                <c:pt idx="0">
                  <c:v>5.5</c:v>
                </c:pt>
              </c:numCache>
            </c:numRef>
          </c:val>
          <c:extLst>
            <c:ext xmlns:c16="http://schemas.microsoft.com/office/drawing/2014/chart" uri="{C3380CC4-5D6E-409C-BE32-E72D297353CC}">
              <c16:uniqueId val="{00000003-2705-4381-ADFE-6E22DB35374D}"/>
            </c:ext>
          </c:extLst>
        </c:ser>
        <c:ser>
          <c:idx val="9"/>
          <c:order val="9"/>
          <c:tx>
            <c:strRef>
              <c:f>'[Recommendation_Figures.xlsx]option yields'!$L$13</c:f>
              <c:strCache>
                <c:ptCount val="1"/>
                <c:pt idx="0">
                  <c:v>Expanded Reclaimed Water System North</c:v>
                </c:pt>
              </c:strCache>
            </c:strRef>
          </c:tx>
          <c:spPr>
            <a:solidFill>
              <a:srgbClr val="7030A0"/>
            </a:solidFill>
            <a:ln>
              <a:solidFill>
                <a:sysClr val="windowText" lastClr="000000"/>
              </a:solidFill>
            </a:ln>
            <a:effectLst/>
          </c:spPr>
          <c:invertIfNegative val="0"/>
          <c:cat>
            <c:strRef>
              <c:f>'[Recommendation_Figures.xlsx]option yields'!$M$3</c:f>
              <c:strCache>
                <c:ptCount val="1"/>
                <c:pt idx="0">
                  <c:v>Hybrid B</c:v>
                </c:pt>
              </c:strCache>
            </c:strRef>
          </c:cat>
          <c:val>
            <c:numRef>
              <c:f>'[Recommendation_Figures.xlsx]option yields'!$M$13</c:f>
              <c:numCache>
                <c:formatCode>0.00</c:formatCode>
                <c:ptCount val="1"/>
                <c:pt idx="0">
                  <c:v>1.1000000000000001</c:v>
                </c:pt>
              </c:numCache>
            </c:numRef>
          </c:val>
          <c:extLst>
            <c:ext xmlns:c16="http://schemas.microsoft.com/office/drawing/2014/chart" uri="{C3380CC4-5D6E-409C-BE32-E72D297353CC}">
              <c16:uniqueId val="{00000004-2705-4381-ADFE-6E22DB35374D}"/>
            </c:ext>
          </c:extLst>
        </c:ser>
        <c:ser>
          <c:idx val="10"/>
          <c:order val="10"/>
          <c:tx>
            <c:strRef>
              <c:f>'[Recommendation_Figures.xlsx]option yields'!$L$14</c:f>
              <c:strCache>
                <c:ptCount val="1"/>
                <c:pt idx="0">
                  <c:v>Expanded Reclaimed Water System South</c:v>
                </c:pt>
              </c:strCache>
            </c:strRef>
          </c:tx>
          <c:spPr>
            <a:solidFill>
              <a:srgbClr val="D5C9E1"/>
            </a:solidFill>
            <a:ln>
              <a:solidFill>
                <a:sysClr val="windowText" lastClr="000000"/>
              </a:solidFill>
            </a:ln>
            <a:effectLst/>
          </c:spPr>
          <c:invertIfNegative val="0"/>
          <c:cat>
            <c:strRef>
              <c:f>'[Recommendation_Figures.xlsx]option yields'!$M$3</c:f>
              <c:strCache>
                <c:ptCount val="1"/>
                <c:pt idx="0">
                  <c:v>Hybrid B</c:v>
                </c:pt>
              </c:strCache>
            </c:strRef>
          </c:cat>
          <c:val>
            <c:numRef>
              <c:f>'[Recommendation_Figures.xlsx]option yields'!$M$14</c:f>
              <c:numCache>
                <c:formatCode>0.00</c:formatCode>
                <c:ptCount val="1"/>
                <c:pt idx="0">
                  <c:v>0.4</c:v>
                </c:pt>
              </c:numCache>
            </c:numRef>
          </c:val>
          <c:extLst>
            <c:ext xmlns:c16="http://schemas.microsoft.com/office/drawing/2014/chart" uri="{C3380CC4-5D6E-409C-BE32-E72D297353CC}">
              <c16:uniqueId val="{00000005-2705-4381-ADFE-6E22DB35374D}"/>
            </c:ext>
          </c:extLst>
        </c:ser>
        <c:dLbls>
          <c:showLegendKey val="0"/>
          <c:showVal val="0"/>
          <c:showCatName val="0"/>
          <c:showSerName val="0"/>
          <c:showPercent val="0"/>
          <c:showBubbleSize val="0"/>
        </c:dLbls>
        <c:gapWidth val="150"/>
        <c:overlap val="100"/>
        <c:axId val="807837056"/>
        <c:axId val="895487152"/>
        <c:extLst>
          <c:ext xmlns:c15="http://schemas.microsoft.com/office/drawing/2012/chart" uri="{02D57815-91ED-43cb-92C2-25804820EDAC}">
            <c15:filteredBarSeries>
              <c15:ser>
                <c:idx val="3"/>
                <c:order val="3"/>
                <c:tx>
                  <c:strRef>
                    <c:extLst>
                      <c:ext uri="{02D57815-91ED-43cb-92C2-25804820EDAC}">
                        <c15:formulaRef>
                          <c15:sqref>'[Recommendation_Figures.xlsx]option yields'!$L$7</c15:sqref>
                        </c15:formulaRef>
                      </c:ext>
                    </c:extLst>
                    <c:strCache>
                      <c:ptCount val="1"/>
                      <c:pt idx="0">
                        <c:v>Conservation (Advanced)</c:v>
                      </c:pt>
                    </c:strCache>
                  </c:strRef>
                </c:tx>
                <c:spPr>
                  <a:solidFill>
                    <a:schemeClr val="accent3">
                      <a:lumMod val="20000"/>
                      <a:lumOff val="80000"/>
                    </a:schemeClr>
                  </a:solidFill>
                  <a:ln>
                    <a:solidFill>
                      <a:sysClr val="windowText" lastClr="000000"/>
                    </a:solidFill>
                  </a:ln>
                  <a:effectLst/>
                </c:spPr>
                <c:invertIfNegative val="0"/>
                <c:cat>
                  <c:strRef>
                    <c:extLst>
                      <c:ext uri="{02D57815-91ED-43cb-92C2-25804820EDAC}">
                        <c15:formulaRef>
                          <c15:sqref>'[Recommendation_Figures.xlsx]option yields'!$M$3</c15:sqref>
                        </c15:formulaRef>
                      </c:ext>
                    </c:extLst>
                    <c:strCache>
                      <c:ptCount val="1"/>
                      <c:pt idx="0">
                        <c:v>Hybrid B</c:v>
                      </c:pt>
                    </c:strCache>
                  </c:strRef>
                </c:cat>
                <c:val>
                  <c:numRef>
                    <c:extLst>
                      <c:ext uri="{02D57815-91ED-43cb-92C2-25804820EDAC}">
                        <c15:formulaRef>
                          <c15:sqref>'[Recommendation_Figures.xlsx]option yields'!$M$7</c15:sqref>
                        </c15:formulaRef>
                      </c:ext>
                    </c:extLst>
                    <c:numCache>
                      <c:formatCode>0.00</c:formatCode>
                      <c:ptCount val="1"/>
                      <c:pt idx="0">
                        <c:v>0</c:v>
                      </c:pt>
                    </c:numCache>
                  </c:numRef>
                </c:val>
                <c:extLst>
                  <c:ext xmlns:c16="http://schemas.microsoft.com/office/drawing/2014/chart" uri="{C3380CC4-5D6E-409C-BE32-E72D297353CC}">
                    <c16:uniqueId val="{00000006-2705-4381-ADFE-6E22DB35374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'[Recommendation_Figures.xlsx]option yields'!$L$8</c15:sqref>
                        </c15:formulaRef>
                      </c:ext>
                    </c:extLst>
                    <c:strCache>
                      <c:ptCount val="1"/>
                      <c:pt idx="0">
                        <c:v>Desalination – Brackish Groundwater Wells</c:v>
                      </c:pt>
                    </c:strCache>
                  </c:strRef>
                </c:tx>
                <c:spPr>
                  <a:solidFill>
                    <a:schemeClr val="accent1"/>
                  </a:solidFill>
                  <a:ln>
                    <a:solidFill>
                      <a:sysClr val="windowText" lastClr="000000"/>
                    </a:solidFill>
                  </a:ln>
                  <a:effectLst/>
                </c:spPr>
                <c:invertIfNegative val="0"/>
                <c:cat>
                  <c:strRef>
                    <c:extLst xmlns:c15="http://schemas.microsoft.com/office/drawing/2012/chart">
                      <c:ext xmlns:c15="http://schemas.microsoft.com/office/drawing/2012/chart" uri="{02D57815-91ED-43cb-92C2-25804820EDAC}">
                        <c15:formulaRef>
                          <c15:sqref>'[Recommendation_Figures.xlsx]option yields'!$M$3</c15:sqref>
                        </c15:formulaRef>
                      </c:ext>
                    </c:extLst>
                    <c:strCache>
                      <c:ptCount val="1"/>
                      <c:pt idx="0">
                        <c:v>Hybrid B</c:v>
                      </c:pt>
                    </c:strCache>
                  </c:strRef>
                </c:cat>
                <c:val>
                  <c:numRef>
                    <c:extLst xmlns:c15="http://schemas.microsoft.com/office/drawing/2012/chart">
                      <c:ext xmlns:c15="http://schemas.microsoft.com/office/drawing/2012/chart" uri="{02D57815-91ED-43cb-92C2-25804820EDAC}">
                        <c15:formulaRef>
                          <c15:sqref>'[Recommendation_Figures.xlsx]option yields'!$M$8</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7-2705-4381-ADFE-6E22DB35374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'[Recommendation_Figures.xlsx]option yields'!$L$9</c15:sqref>
                        </c15:formulaRef>
                      </c:ext>
                    </c:extLst>
                    <c:strCache>
                      <c:ptCount val="1"/>
                      <c:pt idx="0">
                        <c:v>Desalination – Seawater</c:v>
                      </c:pt>
                    </c:strCache>
                  </c:strRef>
                </c:tx>
                <c:spPr>
                  <a:solidFill>
                    <a:schemeClr val="accent1">
                      <a:lumMod val="40000"/>
                      <a:lumOff val="60000"/>
                    </a:schemeClr>
                  </a:solidFill>
                  <a:ln>
                    <a:solidFill>
                      <a:sysClr val="windowText" lastClr="000000"/>
                    </a:solidFill>
                  </a:ln>
                  <a:effectLst/>
                </c:spPr>
                <c:invertIfNegative val="0"/>
                <c:cat>
                  <c:strRef>
                    <c:extLst xmlns:c15="http://schemas.microsoft.com/office/drawing/2012/chart">
                      <c:ext xmlns:c15="http://schemas.microsoft.com/office/drawing/2012/chart" uri="{02D57815-91ED-43cb-92C2-25804820EDAC}">
                        <c15:formulaRef>
                          <c15:sqref>'[Recommendation_Figures.xlsx]option yields'!$M$3</c15:sqref>
                        </c15:formulaRef>
                      </c:ext>
                    </c:extLst>
                    <c:strCache>
                      <c:ptCount val="1"/>
                      <c:pt idx="0">
                        <c:v>Hybrid B</c:v>
                      </c:pt>
                    </c:strCache>
                  </c:strRef>
                </c:cat>
                <c:val>
                  <c:numRef>
                    <c:extLst xmlns:c15="http://schemas.microsoft.com/office/drawing/2012/chart">
                      <c:ext xmlns:c15="http://schemas.microsoft.com/office/drawing/2012/chart" uri="{02D57815-91ED-43cb-92C2-25804820EDAC}">
                        <c15:formulaRef>
                          <c15:sqref>'[Recommendation_Figures.xlsx]option yields'!$M$9</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8-2705-4381-ADFE-6E22DB35374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'[Recommendation_Figures.xlsx]option yields'!$L$11</c15:sqref>
                        </c15:formulaRef>
                      </c:ext>
                    </c:extLst>
                    <c:strCache>
                      <c:ptCount val="1"/>
                      <c:pt idx="0">
                        <c:v>On-Site Reuse</c:v>
                      </c:pt>
                    </c:strCache>
                  </c:strRef>
                </c:tx>
                <c:spPr>
                  <a:solidFill>
                    <a:schemeClr val="accent4">
                      <a:lumMod val="50000"/>
                    </a:schemeClr>
                  </a:solidFill>
                  <a:ln>
                    <a:solidFill>
                      <a:sysClr val="windowText" lastClr="000000"/>
                    </a:solidFill>
                  </a:ln>
                  <a:effectLst/>
                </c:spPr>
                <c:invertIfNegative val="0"/>
                <c:cat>
                  <c:strRef>
                    <c:extLst xmlns:c15="http://schemas.microsoft.com/office/drawing/2012/chart">
                      <c:ext xmlns:c15="http://schemas.microsoft.com/office/drawing/2012/chart" uri="{02D57815-91ED-43cb-92C2-25804820EDAC}">
                        <c15:formulaRef>
                          <c15:sqref>'[Recommendation_Figures.xlsx]option yields'!$M$3</c15:sqref>
                        </c15:formulaRef>
                      </c:ext>
                    </c:extLst>
                    <c:strCache>
                      <c:ptCount val="1"/>
                      <c:pt idx="0">
                        <c:v>Hybrid B</c:v>
                      </c:pt>
                    </c:strCache>
                  </c:strRef>
                </c:cat>
                <c:val>
                  <c:numRef>
                    <c:extLst xmlns:c15="http://schemas.microsoft.com/office/drawing/2012/chart">
                      <c:ext xmlns:c15="http://schemas.microsoft.com/office/drawing/2012/chart" uri="{02D57815-91ED-43cb-92C2-25804820EDAC}">
                        <c15:formulaRef>
                          <c15:sqref>'[Recommendation_Figures.xlsx]option yields'!$M$11</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9-2705-4381-ADFE-6E22DB35374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'[Recommendation_Figures.xlsx]option yields'!$L$12</c15:sqref>
                        </c15:formulaRef>
                      </c:ext>
                    </c:extLst>
                    <c:strCache>
                      <c:ptCount val="1"/>
                      <c:pt idx="0">
                        <c:v>Direct Potable Reuse</c:v>
                      </c:pt>
                    </c:strCache>
                  </c:strRef>
                </c:tx>
                <c:spPr>
                  <a:solidFill>
                    <a:schemeClr val="accent4"/>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'[Recommendation_Figures.xlsx]option yields'!$M$3</c15:sqref>
                        </c15:formulaRef>
                      </c:ext>
                    </c:extLst>
                    <c:strCache>
                      <c:ptCount val="1"/>
                      <c:pt idx="0">
                        <c:v>Hybrid B</c:v>
                      </c:pt>
                    </c:strCache>
                  </c:strRef>
                </c:cat>
                <c:val>
                  <c:numRef>
                    <c:extLst xmlns:c15="http://schemas.microsoft.com/office/drawing/2012/chart">
                      <c:ext xmlns:c15="http://schemas.microsoft.com/office/drawing/2012/chart" uri="{02D57815-91ED-43cb-92C2-25804820EDAC}">
                        <c15:formulaRef>
                          <c15:sqref>'[Recommendation_Figures.xlsx]option yields'!$M$12</c15:sqref>
                        </c15:formulaRef>
                      </c:ext>
                    </c:extLst>
                    <c:numCache>
                      <c:formatCode>0.00</c:formatCode>
                      <c:ptCount val="1"/>
                      <c:pt idx="0">
                        <c:v>0</c:v>
                      </c:pt>
                    </c:numCache>
                  </c:numRef>
                </c:val>
                <c:extLst xmlns:c15="http://schemas.microsoft.com/office/drawing/2012/chart">
                  <c:ext xmlns:c16="http://schemas.microsoft.com/office/drawing/2014/chart" uri="{C3380CC4-5D6E-409C-BE32-E72D297353CC}">
                    <c16:uniqueId val="{0000000A-2705-4381-ADFE-6E22DB35374D}"/>
                  </c:ext>
                </c:extLst>
              </c15:ser>
            </c15:filteredBarSeries>
          </c:ext>
        </c:extLst>
      </c:barChart>
      <c:catAx>
        <c:axId val="807837056"/>
        <c:scaling>
          <c:orientation val="minMax"/>
        </c:scaling>
        <c:delete val="1"/>
        <c:axPos val="b"/>
        <c:numFmt formatCode="General" sourceLinked="1"/>
        <c:majorTickMark val="none"/>
        <c:minorTickMark val="none"/>
        <c:tickLblPos val="nextTo"/>
        <c:crossAx val="895487152"/>
        <c:crosses val="autoZero"/>
        <c:auto val="1"/>
        <c:lblAlgn val="ctr"/>
        <c:lblOffset val="100"/>
        <c:noMultiLvlLbl val="0"/>
      </c:catAx>
      <c:valAx>
        <c:axId val="89548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r>
                  <a:rPr lang="en-US" sz="1200"/>
                  <a:t>2040 Yield (MGD)</a:t>
                </a:r>
              </a:p>
            </c:rich>
          </c:tx>
          <c:layout>
            <c:manualLayout>
              <c:xMode val="edge"/>
              <c:yMode val="edge"/>
              <c:x val="5.2594659302517069E-3"/>
              <c:y val="0.15221358570616808"/>
            </c:manualLayout>
          </c:layout>
          <c:overlay val="0"/>
          <c:spPr>
            <a:noFill/>
            <a:ln>
              <a:noFill/>
            </a:ln>
            <a:effectLst/>
          </c:spPr>
          <c:txPr>
            <a:bodyPr rot="-54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crossAx val="807837056"/>
        <c:crosses val="autoZero"/>
        <c:crossBetween val="between"/>
      </c:valAx>
      <c:spPr>
        <a:solidFill>
          <a:sysClr val="window" lastClr="FFFFFF"/>
        </a:solidFill>
        <a:ln>
          <a:noFill/>
        </a:ln>
        <a:effectLst/>
      </c:spPr>
    </c:plotArea>
    <c:legend>
      <c:legendPos val="b"/>
      <c:layout>
        <c:manualLayout>
          <c:xMode val="edge"/>
          <c:yMode val="edge"/>
          <c:x val="9.8290598290598288E-2"/>
          <c:y val="0.64827768056770685"/>
          <c:w val="0.81233225654485497"/>
          <c:h val="0.35172231943229321"/>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9A9D8-899F-4336-880A-BD0E43AD4D77}"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09C27FA4-2B7C-463B-ABBA-76D35319B30F}">
      <dgm:prSet phldrT="[Text]" custT="1"/>
      <dgm:spPr>
        <a:xfrm>
          <a:off x="422972" y="15387"/>
          <a:ext cx="5921618" cy="442800"/>
        </a:xfrm>
        <a:prstGeom prst="roundRect">
          <a:avLst/>
        </a:prstGeom>
      </dgm:spPr>
      <dgm:t>
        <a:bodyPr/>
        <a:lstStyle/>
        <a:p>
          <a:pPr>
            <a:buNone/>
          </a:pPr>
          <a:r>
            <a:rPr lang="en-US" sz="1800" b="1">
              <a:effectLst/>
              <a:latin typeface="+mn-lt"/>
              <a:ea typeface="+mn-ea"/>
              <a:cs typeface="Arial" panose="020B0604020202020204" pitchFamily="34" charset="0"/>
            </a:rPr>
            <a:t>GROUNDWATER REGULATION</a:t>
          </a:r>
          <a:endParaRPr lang="en-US" sz="1800">
            <a:effectLst/>
            <a:latin typeface="+mn-lt"/>
            <a:ea typeface="+mn-ea"/>
            <a:cs typeface="+mn-cs"/>
          </a:endParaRPr>
        </a:p>
      </dgm:t>
    </dgm:pt>
    <dgm:pt modelId="{25E011DE-661B-45E0-A312-F36741216D10}" type="parTrans" cxnId="{8DEF296C-A02A-42A2-ACED-26E36AFE8B05}">
      <dgm:prSet/>
      <dgm:spPr/>
      <dgm:t>
        <a:bodyPr/>
        <a:lstStyle/>
        <a:p>
          <a:endParaRPr lang="en-US">
            <a:latin typeface="+mn-lt"/>
          </a:endParaRPr>
        </a:p>
      </dgm:t>
    </dgm:pt>
    <dgm:pt modelId="{FDC3983B-049C-4FE1-B3D5-548E7BEF3FE2}" type="sibTrans" cxnId="{8DEF296C-A02A-42A2-ACED-26E36AFE8B05}">
      <dgm:prSet/>
      <dgm:spPr/>
      <dgm:t>
        <a:bodyPr/>
        <a:lstStyle/>
        <a:p>
          <a:endParaRPr lang="en-US">
            <a:latin typeface="+mn-lt"/>
          </a:endParaRPr>
        </a:p>
      </dgm:t>
    </dgm:pt>
    <dgm:pt modelId="{793F2B4B-4012-46B0-900C-268BB99BE1A3}">
      <dgm:prSet custT="1"/>
      <dgm:spPr>
        <a:xfrm>
          <a:off x="422972" y="1404537"/>
          <a:ext cx="5921618" cy="442800"/>
        </a:xfrm>
        <a:prstGeom prst="roundRect">
          <a:avLst/>
        </a:prstGeom>
      </dgm:spPr>
      <dgm:t>
        <a:bodyPr/>
        <a:lstStyle/>
        <a:p>
          <a:pPr>
            <a:buNone/>
          </a:pPr>
          <a:r>
            <a:rPr lang="en-US" sz="1800" b="1">
              <a:effectLst/>
              <a:latin typeface="+mn-lt"/>
              <a:ea typeface="+mn-ea"/>
              <a:cs typeface="Arial" panose="020B0604020202020204" pitchFamily="34" charset="0"/>
            </a:rPr>
            <a:t>RESEARCH &amp; MONITORING</a:t>
          </a:r>
          <a:endParaRPr lang="en-US" sz="1800">
            <a:effectLst/>
            <a:latin typeface="+mn-lt"/>
            <a:ea typeface="+mn-ea"/>
            <a:cs typeface="Arial" panose="020B0604020202020204" pitchFamily="34" charset="0"/>
          </a:endParaRPr>
        </a:p>
      </dgm:t>
    </dgm:pt>
    <dgm:pt modelId="{C7593C80-A002-4582-A026-628999907DBC}" type="parTrans" cxnId="{6F95B1FA-6F87-47A7-9307-98B7999553F5}">
      <dgm:prSet/>
      <dgm:spPr/>
      <dgm:t>
        <a:bodyPr/>
        <a:lstStyle/>
        <a:p>
          <a:endParaRPr lang="en-US">
            <a:latin typeface="+mn-lt"/>
          </a:endParaRPr>
        </a:p>
      </dgm:t>
    </dgm:pt>
    <dgm:pt modelId="{FE5B7373-3C28-4A1A-92F4-AC613FE7D9BD}" type="sibTrans" cxnId="{6F95B1FA-6F87-47A7-9307-98B7999553F5}">
      <dgm:prSet/>
      <dgm:spPr/>
      <dgm:t>
        <a:bodyPr/>
        <a:lstStyle/>
        <a:p>
          <a:endParaRPr lang="en-US">
            <a:latin typeface="+mn-lt"/>
          </a:endParaRPr>
        </a:p>
      </dgm:t>
    </dgm:pt>
    <dgm:pt modelId="{1660CB58-65DA-459E-AA4C-3300389C0CF0}">
      <dgm:prSet custT="1"/>
      <dgm:spPr>
        <a:xfrm>
          <a:off x="422972" y="2770062"/>
          <a:ext cx="5921618" cy="442800"/>
        </a:xfrm>
        <a:prstGeom prst="roundRect">
          <a:avLst/>
        </a:prstGeom>
      </dgm:spPr>
      <dgm:t>
        <a:bodyPr/>
        <a:lstStyle/>
        <a:p>
          <a:pPr>
            <a:buNone/>
          </a:pPr>
          <a:r>
            <a:rPr lang="en-US" sz="1800" b="1">
              <a:effectLst/>
              <a:latin typeface="+mn-lt"/>
              <a:ea typeface="+mn-ea"/>
              <a:cs typeface="Arial" panose="020B0604020202020204" pitchFamily="34" charset="0"/>
            </a:rPr>
            <a:t>WATER CONSERVATION</a:t>
          </a:r>
          <a:endParaRPr lang="en-US" sz="1800">
            <a:effectLst/>
            <a:latin typeface="+mn-lt"/>
            <a:ea typeface="+mn-ea"/>
            <a:cs typeface="Arial" panose="020B0604020202020204" pitchFamily="34" charset="0"/>
          </a:endParaRPr>
        </a:p>
      </dgm:t>
    </dgm:pt>
    <dgm:pt modelId="{730CD23A-16BD-4F53-AA20-30D9A3D65233}" type="parTrans" cxnId="{D192B27D-D043-4619-9FAE-EEC7D2181772}">
      <dgm:prSet/>
      <dgm:spPr/>
      <dgm:t>
        <a:bodyPr/>
        <a:lstStyle/>
        <a:p>
          <a:endParaRPr lang="en-US">
            <a:latin typeface="+mn-lt"/>
          </a:endParaRPr>
        </a:p>
      </dgm:t>
    </dgm:pt>
    <dgm:pt modelId="{335ED244-EC7D-4250-A250-765FA9A6CC53}" type="sibTrans" cxnId="{D192B27D-D043-4619-9FAE-EEC7D2181772}">
      <dgm:prSet/>
      <dgm:spPr/>
      <dgm:t>
        <a:bodyPr/>
        <a:lstStyle/>
        <a:p>
          <a:endParaRPr lang="en-US">
            <a:latin typeface="+mn-lt"/>
          </a:endParaRPr>
        </a:p>
      </dgm:t>
    </dgm:pt>
    <dgm:pt modelId="{A00168F3-30E5-4268-B635-34848375A2D5}">
      <dgm:prSet phldrT="[Text]" custT="1"/>
      <dgm:spPr>
        <a:xfrm>
          <a:off x="0" y="236787"/>
          <a:ext cx="8459455" cy="1086750"/>
        </a:xfrm>
        <a:prstGeom prst="rect">
          <a:avLst/>
        </a:prstGeom>
      </dgm:spPr>
      <dgm:t>
        <a:bodyPr/>
        <a:lstStyle/>
        <a:p>
          <a:pPr>
            <a:buFontTx/>
            <a:buNone/>
          </a:pPr>
          <a:r>
            <a:rPr lang="en-US" sz="1600">
              <a:latin typeface="+mn-lt"/>
              <a:ea typeface="+mn-ea"/>
              <a:cs typeface="Arial" panose="020B0604020202020204" pitchFamily="34" charset="0"/>
            </a:rPr>
            <a:t>   Collaborate with local to state water entities and providers to manage groundwater use through water planning and well permitting. </a:t>
          </a:r>
          <a:endParaRPr lang="en-US" sz="1600">
            <a:latin typeface="+mn-lt"/>
            <a:ea typeface="+mn-ea"/>
            <a:cs typeface="+mn-cs"/>
          </a:endParaRPr>
        </a:p>
      </dgm:t>
    </dgm:pt>
    <dgm:pt modelId="{9DC36CDD-CCF5-43F7-BD97-B0113E9245B0}" type="parTrans" cxnId="{86B81223-AE53-4096-91A1-B7158C6CEBE6}">
      <dgm:prSet/>
      <dgm:spPr/>
      <dgm:t>
        <a:bodyPr/>
        <a:lstStyle/>
        <a:p>
          <a:endParaRPr lang="en-US">
            <a:latin typeface="+mn-lt"/>
          </a:endParaRPr>
        </a:p>
      </dgm:t>
    </dgm:pt>
    <dgm:pt modelId="{4F4086BA-216F-49E8-A517-55B5BB0DFE43}" type="sibTrans" cxnId="{86B81223-AE53-4096-91A1-B7158C6CEBE6}">
      <dgm:prSet/>
      <dgm:spPr/>
      <dgm:t>
        <a:bodyPr/>
        <a:lstStyle/>
        <a:p>
          <a:endParaRPr lang="en-US">
            <a:latin typeface="+mn-lt"/>
          </a:endParaRPr>
        </a:p>
      </dgm:t>
    </dgm:pt>
    <dgm:pt modelId="{538872FF-1122-4E22-A1E8-299A44576F61}">
      <dgm:prSet custT="1"/>
      <dgm:spPr>
        <a:xfrm>
          <a:off x="0" y="1625937"/>
          <a:ext cx="8459455" cy="1063125"/>
        </a:xfrm>
        <a:prstGeom prst="rect">
          <a:avLst/>
        </a:prstGeom>
      </dgm:spPr>
      <dgm:t>
        <a:bodyPr/>
        <a:lstStyle/>
        <a:p>
          <a:pPr>
            <a:buFontTx/>
            <a:buNone/>
          </a:pPr>
          <a:r>
            <a:rPr lang="en-US" sz="1600">
              <a:latin typeface="+mn-lt"/>
              <a:ea typeface="+mn-ea"/>
              <a:cs typeface="Arial" panose="020B0604020202020204" pitchFamily="34" charset="0"/>
            </a:rPr>
            <a:t>   Utilize the highest quality data to monitor groundwater usage, aquifer characteristics, and land surface changes. </a:t>
          </a:r>
        </a:p>
      </dgm:t>
    </dgm:pt>
    <dgm:pt modelId="{83A45B1C-0A06-47B0-B2DD-F208BC2D5688}" type="parTrans" cxnId="{27586FC6-AA76-4732-8528-8E1340E92748}">
      <dgm:prSet/>
      <dgm:spPr/>
      <dgm:t>
        <a:bodyPr/>
        <a:lstStyle/>
        <a:p>
          <a:endParaRPr lang="en-US">
            <a:latin typeface="+mn-lt"/>
          </a:endParaRPr>
        </a:p>
      </dgm:t>
    </dgm:pt>
    <dgm:pt modelId="{D5DB4655-9E2B-437D-A610-8F1AA10D0035}" type="sibTrans" cxnId="{27586FC6-AA76-4732-8528-8E1340E92748}">
      <dgm:prSet/>
      <dgm:spPr/>
      <dgm:t>
        <a:bodyPr/>
        <a:lstStyle/>
        <a:p>
          <a:endParaRPr lang="en-US">
            <a:latin typeface="+mn-lt"/>
          </a:endParaRPr>
        </a:p>
      </dgm:t>
    </dgm:pt>
    <dgm:pt modelId="{C92686D6-4467-4AB9-AB4C-79C12B7CA61C}">
      <dgm:prSet custT="1"/>
      <dgm:spPr>
        <a:xfrm>
          <a:off x="0" y="2991462"/>
          <a:ext cx="8459455" cy="1063125"/>
        </a:xfrm>
        <a:prstGeom prst="rect">
          <a:avLst/>
        </a:prstGeom>
      </dgm:spPr>
      <dgm:t>
        <a:bodyPr/>
        <a:lstStyle/>
        <a:p>
          <a:pPr>
            <a:buFontTx/>
            <a:buNone/>
          </a:pPr>
          <a:r>
            <a:rPr lang="en-US" sz="1600">
              <a:latin typeface="+mn-lt"/>
              <a:ea typeface="+mn-ea"/>
              <a:cs typeface="Arial" panose="020B0604020202020204" pitchFamily="34" charset="0"/>
            </a:rPr>
            <a:t>   Provide permittees, businesses, and educators with water conservation tools to reduce water use and empower the community to value water.</a:t>
          </a:r>
        </a:p>
      </dgm:t>
    </dgm:pt>
    <dgm:pt modelId="{3C5B3201-2FC6-4BC8-972A-9EAD8D3D9B51}" type="parTrans" cxnId="{4557EE6B-DFD7-43FE-B4E7-740BF082396E}">
      <dgm:prSet/>
      <dgm:spPr/>
      <dgm:t>
        <a:bodyPr/>
        <a:lstStyle/>
        <a:p>
          <a:endParaRPr lang="en-US">
            <a:latin typeface="+mn-lt"/>
          </a:endParaRPr>
        </a:p>
      </dgm:t>
    </dgm:pt>
    <dgm:pt modelId="{50B7796D-323E-483F-8816-9A7F64ED41CD}" type="sibTrans" cxnId="{4557EE6B-DFD7-43FE-B4E7-740BF082396E}">
      <dgm:prSet/>
      <dgm:spPr/>
      <dgm:t>
        <a:bodyPr/>
        <a:lstStyle/>
        <a:p>
          <a:endParaRPr lang="en-US">
            <a:latin typeface="+mn-lt"/>
          </a:endParaRPr>
        </a:p>
      </dgm:t>
    </dgm:pt>
    <dgm:pt modelId="{734EC94F-5959-45C0-9F81-51C8D1B38D15}" type="pres">
      <dgm:prSet presAssocID="{EC59A9D8-899F-4336-880A-BD0E43AD4D77}" presName="linear" presStyleCnt="0">
        <dgm:presLayoutVars>
          <dgm:dir/>
          <dgm:animLvl val="lvl"/>
          <dgm:resizeHandles val="exact"/>
        </dgm:presLayoutVars>
      </dgm:prSet>
      <dgm:spPr/>
    </dgm:pt>
    <dgm:pt modelId="{D1785EDC-6F71-4748-8F6B-644DFF85F621}" type="pres">
      <dgm:prSet presAssocID="{09C27FA4-2B7C-463B-ABBA-76D35319B30F}" presName="parentLin" presStyleCnt="0"/>
      <dgm:spPr/>
    </dgm:pt>
    <dgm:pt modelId="{B6974EBE-5D13-4518-835F-19479A08C4DE}" type="pres">
      <dgm:prSet presAssocID="{09C27FA4-2B7C-463B-ABBA-76D35319B30F}" presName="parentLeftMargin" presStyleLbl="node1" presStyleIdx="0" presStyleCnt="3"/>
      <dgm:spPr/>
    </dgm:pt>
    <dgm:pt modelId="{A75AA7DB-6ECE-4E7D-9C8F-E5A840851020}" type="pres">
      <dgm:prSet presAssocID="{09C27FA4-2B7C-463B-ABBA-76D35319B30F}" presName="parentText" presStyleLbl="node1" presStyleIdx="0" presStyleCnt="3">
        <dgm:presLayoutVars>
          <dgm:chMax val="0"/>
          <dgm:bulletEnabled val="1"/>
        </dgm:presLayoutVars>
      </dgm:prSet>
      <dgm:spPr/>
    </dgm:pt>
    <dgm:pt modelId="{B798656C-0FB0-49C5-B158-31FA4CCF7997}" type="pres">
      <dgm:prSet presAssocID="{09C27FA4-2B7C-463B-ABBA-76D35319B30F}" presName="negativeSpace" presStyleCnt="0"/>
      <dgm:spPr/>
    </dgm:pt>
    <dgm:pt modelId="{820086B1-7A13-4CC6-B73A-5C3D9CF68F1F}" type="pres">
      <dgm:prSet presAssocID="{09C27FA4-2B7C-463B-ABBA-76D35319B30F}" presName="childText" presStyleLbl="conFgAcc1" presStyleIdx="0" presStyleCnt="3">
        <dgm:presLayoutVars>
          <dgm:bulletEnabled val="1"/>
        </dgm:presLayoutVars>
      </dgm:prSet>
      <dgm:spPr/>
    </dgm:pt>
    <dgm:pt modelId="{10F8E973-1F84-4792-970B-CD4BBAB56DC6}" type="pres">
      <dgm:prSet presAssocID="{FDC3983B-049C-4FE1-B3D5-548E7BEF3FE2}" presName="spaceBetweenRectangles" presStyleCnt="0"/>
      <dgm:spPr/>
    </dgm:pt>
    <dgm:pt modelId="{DB212F62-13ED-4004-938A-22C295065BF7}" type="pres">
      <dgm:prSet presAssocID="{793F2B4B-4012-46B0-900C-268BB99BE1A3}" presName="parentLin" presStyleCnt="0"/>
      <dgm:spPr/>
    </dgm:pt>
    <dgm:pt modelId="{F93A19BA-0F2B-4873-8C9D-29CA66A6D88C}" type="pres">
      <dgm:prSet presAssocID="{793F2B4B-4012-46B0-900C-268BB99BE1A3}" presName="parentLeftMargin" presStyleLbl="node1" presStyleIdx="0" presStyleCnt="3"/>
      <dgm:spPr/>
    </dgm:pt>
    <dgm:pt modelId="{095C4C4A-5D89-4FDE-962A-3311E5E395E5}" type="pres">
      <dgm:prSet presAssocID="{793F2B4B-4012-46B0-900C-268BB99BE1A3}" presName="parentText" presStyleLbl="node1" presStyleIdx="1" presStyleCnt="3">
        <dgm:presLayoutVars>
          <dgm:chMax val="0"/>
          <dgm:bulletEnabled val="1"/>
        </dgm:presLayoutVars>
      </dgm:prSet>
      <dgm:spPr/>
    </dgm:pt>
    <dgm:pt modelId="{557D125F-3DCD-4D7A-A086-EB3563ACCA32}" type="pres">
      <dgm:prSet presAssocID="{793F2B4B-4012-46B0-900C-268BB99BE1A3}" presName="negativeSpace" presStyleCnt="0"/>
      <dgm:spPr/>
    </dgm:pt>
    <dgm:pt modelId="{8482F807-09C0-434E-A729-DDC95ACFA0D4}" type="pres">
      <dgm:prSet presAssocID="{793F2B4B-4012-46B0-900C-268BB99BE1A3}" presName="childText" presStyleLbl="conFgAcc1" presStyleIdx="1" presStyleCnt="3">
        <dgm:presLayoutVars>
          <dgm:bulletEnabled val="1"/>
        </dgm:presLayoutVars>
      </dgm:prSet>
      <dgm:spPr/>
    </dgm:pt>
    <dgm:pt modelId="{D4805004-951D-4008-A0FE-D4BB98827549}" type="pres">
      <dgm:prSet presAssocID="{FE5B7373-3C28-4A1A-92F4-AC613FE7D9BD}" presName="spaceBetweenRectangles" presStyleCnt="0"/>
      <dgm:spPr/>
    </dgm:pt>
    <dgm:pt modelId="{EE0E9C37-9F04-492F-AA76-719B9113D02D}" type="pres">
      <dgm:prSet presAssocID="{1660CB58-65DA-459E-AA4C-3300389C0CF0}" presName="parentLin" presStyleCnt="0"/>
      <dgm:spPr/>
    </dgm:pt>
    <dgm:pt modelId="{0A0E4E80-4362-4114-B402-7EBA0E664BEA}" type="pres">
      <dgm:prSet presAssocID="{1660CB58-65DA-459E-AA4C-3300389C0CF0}" presName="parentLeftMargin" presStyleLbl="node1" presStyleIdx="1" presStyleCnt="3"/>
      <dgm:spPr/>
    </dgm:pt>
    <dgm:pt modelId="{CDCAC163-C9D2-434E-82E7-38893478717E}" type="pres">
      <dgm:prSet presAssocID="{1660CB58-65DA-459E-AA4C-3300389C0CF0}" presName="parentText" presStyleLbl="node1" presStyleIdx="2" presStyleCnt="3">
        <dgm:presLayoutVars>
          <dgm:chMax val="0"/>
          <dgm:bulletEnabled val="1"/>
        </dgm:presLayoutVars>
      </dgm:prSet>
      <dgm:spPr/>
    </dgm:pt>
    <dgm:pt modelId="{FAEFF546-A382-4D16-AA55-D78556BC7F6D}" type="pres">
      <dgm:prSet presAssocID="{1660CB58-65DA-459E-AA4C-3300389C0CF0}" presName="negativeSpace" presStyleCnt="0"/>
      <dgm:spPr/>
    </dgm:pt>
    <dgm:pt modelId="{38B904B9-95B1-4DCD-86B4-C4C106D52C54}" type="pres">
      <dgm:prSet presAssocID="{1660CB58-65DA-459E-AA4C-3300389C0CF0}" presName="childText" presStyleLbl="conFgAcc1" presStyleIdx="2" presStyleCnt="3">
        <dgm:presLayoutVars>
          <dgm:bulletEnabled val="1"/>
        </dgm:presLayoutVars>
      </dgm:prSet>
      <dgm:spPr/>
    </dgm:pt>
  </dgm:ptLst>
  <dgm:cxnLst>
    <dgm:cxn modelId="{2664421E-3217-468E-B88A-6901A79091BA}" type="presOf" srcId="{1660CB58-65DA-459E-AA4C-3300389C0CF0}" destId="{0A0E4E80-4362-4114-B402-7EBA0E664BEA}" srcOrd="0" destOrd="0" presId="urn:microsoft.com/office/officeart/2005/8/layout/list1"/>
    <dgm:cxn modelId="{86B81223-AE53-4096-91A1-B7158C6CEBE6}" srcId="{09C27FA4-2B7C-463B-ABBA-76D35319B30F}" destId="{A00168F3-30E5-4268-B635-34848375A2D5}" srcOrd="0" destOrd="0" parTransId="{9DC36CDD-CCF5-43F7-BD97-B0113E9245B0}" sibTransId="{4F4086BA-216F-49E8-A517-55B5BB0DFE43}"/>
    <dgm:cxn modelId="{5EDDC53A-2409-4F9D-96B1-6A86EB155915}" type="presOf" srcId="{C92686D6-4467-4AB9-AB4C-79C12B7CA61C}" destId="{38B904B9-95B1-4DCD-86B4-C4C106D52C54}" srcOrd="0" destOrd="0" presId="urn:microsoft.com/office/officeart/2005/8/layout/list1"/>
    <dgm:cxn modelId="{4FEA3747-D6D6-476A-8900-FF732FA1A58C}" type="presOf" srcId="{793F2B4B-4012-46B0-900C-268BB99BE1A3}" destId="{095C4C4A-5D89-4FDE-962A-3311E5E395E5}" srcOrd="1" destOrd="0" presId="urn:microsoft.com/office/officeart/2005/8/layout/list1"/>
    <dgm:cxn modelId="{4557EE6B-DFD7-43FE-B4E7-740BF082396E}" srcId="{1660CB58-65DA-459E-AA4C-3300389C0CF0}" destId="{C92686D6-4467-4AB9-AB4C-79C12B7CA61C}" srcOrd="0" destOrd="0" parTransId="{3C5B3201-2FC6-4BC8-972A-9EAD8D3D9B51}" sibTransId="{50B7796D-323E-483F-8816-9A7F64ED41CD}"/>
    <dgm:cxn modelId="{8DEF296C-A02A-42A2-ACED-26E36AFE8B05}" srcId="{EC59A9D8-899F-4336-880A-BD0E43AD4D77}" destId="{09C27FA4-2B7C-463B-ABBA-76D35319B30F}" srcOrd="0" destOrd="0" parTransId="{25E011DE-661B-45E0-A312-F36741216D10}" sibTransId="{FDC3983B-049C-4FE1-B3D5-548E7BEF3FE2}"/>
    <dgm:cxn modelId="{3D187274-3DC4-4176-A3F6-8FFD7B9BCA51}" type="presOf" srcId="{793F2B4B-4012-46B0-900C-268BB99BE1A3}" destId="{F93A19BA-0F2B-4873-8C9D-29CA66A6D88C}" srcOrd="0" destOrd="0" presId="urn:microsoft.com/office/officeart/2005/8/layout/list1"/>
    <dgm:cxn modelId="{D192B27D-D043-4619-9FAE-EEC7D2181772}" srcId="{EC59A9D8-899F-4336-880A-BD0E43AD4D77}" destId="{1660CB58-65DA-459E-AA4C-3300389C0CF0}" srcOrd="2" destOrd="0" parTransId="{730CD23A-16BD-4F53-AA20-30D9A3D65233}" sibTransId="{335ED244-EC7D-4250-A250-765FA9A6CC53}"/>
    <dgm:cxn modelId="{351EAB8D-F634-41B2-AFDC-10BEE3BBE770}" type="presOf" srcId="{1660CB58-65DA-459E-AA4C-3300389C0CF0}" destId="{CDCAC163-C9D2-434E-82E7-38893478717E}" srcOrd="1" destOrd="0" presId="urn:microsoft.com/office/officeart/2005/8/layout/list1"/>
    <dgm:cxn modelId="{32466DC5-F534-4F7D-9BFB-69EF8A896B87}" type="presOf" srcId="{A00168F3-30E5-4268-B635-34848375A2D5}" destId="{820086B1-7A13-4CC6-B73A-5C3D9CF68F1F}" srcOrd="0" destOrd="0" presId="urn:microsoft.com/office/officeart/2005/8/layout/list1"/>
    <dgm:cxn modelId="{27586FC6-AA76-4732-8528-8E1340E92748}" srcId="{793F2B4B-4012-46B0-900C-268BB99BE1A3}" destId="{538872FF-1122-4E22-A1E8-299A44576F61}" srcOrd="0" destOrd="0" parTransId="{83A45B1C-0A06-47B0-B2DD-F208BC2D5688}" sibTransId="{D5DB4655-9E2B-437D-A610-8F1AA10D0035}"/>
    <dgm:cxn modelId="{92B154CB-7998-4F5B-841A-216111793F0C}" type="presOf" srcId="{09C27FA4-2B7C-463B-ABBA-76D35319B30F}" destId="{A75AA7DB-6ECE-4E7D-9C8F-E5A840851020}" srcOrd="1" destOrd="0" presId="urn:microsoft.com/office/officeart/2005/8/layout/list1"/>
    <dgm:cxn modelId="{C897C0D1-BB72-43ED-9993-3A6BB6E63F75}" type="presOf" srcId="{EC59A9D8-899F-4336-880A-BD0E43AD4D77}" destId="{734EC94F-5959-45C0-9F81-51C8D1B38D15}" srcOrd="0" destOrd="0" presId="urn:microsoft.com/office/officeart/2005/8/layout/list1"/>
    <dgm:cxn modelId="{29F05FF5-0378-4B8C-9112-1B2A3E8954E6}" type="presOf" srcId="{09C27FA4-2B7C-463B-ABBA-76D35319B30F}" destId="{B6974EBE-5D13-4518-835F-19479A08C4DE}" srcOrd="0" destOrd="0" presId="urn:microsoft.com/office/officeart/2005/8/layout/list1"/>
    <dgm:cxn modelId="{6F95B1FA-6F87-47A7-9307-98B7999553F5}" srcId="{EC59A9D8-899F-4336-880A-BD0E43AD4D77}" destId="{793F2B4B-4012-46B0-900C-268BB99BE1A3}" srcOrd="1" destOrd="0" parTransId="{C7593C80-A002-4582-A026-628999907DBC}" sibTransId="{FE5B7373-3C28-4A1A-92F4-AC613FE7D9BD}"/>
    <dgm:cxn modelId="{2973EDFF-8F14-4D85-89F8-7CE632EC8843}" type="presOf" srcId="{538872FF-1122-4E22-A1E8-299A44576F61}" destId="{8482F807-09C0-434E-A729-DDC95ACFA0D4}" srcOrd="0" destOrd="0" presId="urn:microsoft.com/office/officeart/2005/8/layout/list1"/>
    <dgm:cxn modelId="{AB368AFC-2C57-441E-8A86-EAB75DBE2E6E}" type="presParOf" srcId="{734EC94F-5959-45C0-9F81-51C8D1B38D15}" destId="{D1785EDC-6F71-4748-8F6B-644DFF85F621}" srcOrd="0" destOrd="0" presId="urn:microsoft.com/office/officeart/2005/8/layout/list1"/>
    <dgm:cxn modelId="{7DD64C97-9ED0-45DB-982A-8CDF14D07BD0}" type="presParOf" srcId="{D1785EDC-6F71-4748-8F6B-644DFF85F621}" destId="{B6974EBE-5D13-4518-835F-19479A08C4DE}" srcOrd="0" destOrd="0" presId="urn:microsoft.com/office/officeart/2005/8/layout/list1"/>
    <dgm:cxn modelId="{1B2B0911-872C-4E5B-BCCE-9CAB29D6C626}" type="presParOf" srcId="{D1785EDC-6F71-4748-8F6B-644DFF85F621}" destId="{A75AA7DB-6ECE-4E7D-9C8F-E5A840851020}" srcOrd="1" destOrd="0" presId="urn:microsoft.com/office/officeart/2005/8/layout/list1"/>
    <dgm:cxn modelId="{5165BE1F-E053-4E6C-B0D6-757530140FB8}" type="presParOf" srcId="{734EC94F-5959-45C0-9F81-51C8D1B38D15}" destId="{B798656C-0FB0-49C5-B158-31FA4CCF7997}" srcOrd="1" destOrd="0" presId="urn:microsoft.com/office/officeart/2005/8/layout/list1"/>
    <dgm:cxn modelId="{60370F7C-9F98-43A5-8F6A-7AF3AAF2D7D8}" type="presParOf" srcId="{734EC94F-5959-45C0-9F81-51C8D1B38D15}" destId="{820086B1-7A13-4CC6-B73A-5C3D9CF68F1F}" srcOrd="2" destOrd="0" presId="urn:microsoft.com/office/officeart/2005/8/layout/list1"/>
    <dgm:cxn modelId="{AA8E8CBE-D13F-40CA-939C-293126F76FAE}" type="presParOf" srcId="{734EC94F-5959-45C0-9F81-51C8D1B38D15}" destId="{10F8E973-1F84-4792-970B-CD4BBAB56DC6}" srcOrd="3" destOrd="0" presId="urn:microsoft.com/office/officeart/2005/8/layout/list1"/>
    <dgm:cxn modelId="{18FDAF45-6328-4BCC-9AA9-AF827D652E56}" type="presParOf" srcId="{734EC94F-5959-45C0-9F81-51C8D1B38D15}" destId="{DB212F62-13ED-4004-938A-22C295065BF7}" srcOrd="4" destOrd="0" presId="urn:microsoft.com/office/officeart/2005/8/layout/list1"/>
    <dgm:cxn modelId="{923E759F-B079-48D5-9F7A-E27830E0F4A3}" type="presParOf" srcId="{DB212F62-13ED-4004-938A-22C295065BF7}" destId="{F93A19BA-0F2B-4873-8C9D-29CA66A6D88C}" srcOrd="0" destOrd="0" presId="urn:microsoft.com/office/officeart/2005/8/layout/list1"/>
    <dgm:cxn modelId="{17C7D2AD-2A71-4937-8FA2-638248C57A16}" type="presParOf" srcId="{DB212F62-13ED-4004-938A-22C295065BF7}" destId="{095C4C4A-5D89-4FDE-962A-3311E5E395E5}" srcOrd="1" destOrd="0" presId="urn:microsoft.com/office/officeart/2005/8/layout/list1"/>
    <dgm:cxn modelId="{CFD2D1F1-8C7A-4FC8-BF1C-84FF4E8832A2}" type="presParOf" srcId="{734EC94F-5959-45C0-9F81-51C8D1B38D15}" destId="{557D125F-3DCD-4D7A-A086-EB3563ACCA32}" srcOrd="5" destOrd="0" presId="urn:microsoft.com/office/officeart/2005/8/layout/list1"/>
    <dgm:cxn modelId="{C3149067-3298-43F7-9DE5-EF2886BB1413}" type="presParOf" srcId="{734EC94F-5959-45C0-9F81-51C8D1B38D15}" destId="{8482F807-09C0-434E-A729-DDC95ACFA0D4}" srcOrd="6" destOrd="0" presId="urn:microsoft.com/office/officeart/2005/8/layout/list1"/>
    <dgm:cxn modelId="{E3A61A8E-8E60-4844-BBAA-02ECA182E40F}" type="presParOf" srcId="{734EC94F-5959-45C0-9F81-51C8D1B38D15}" destId="{D4805004-951D-4008-A0FE-D4BB98827549}" srcOrd="7" destOrd="0" presId="urn:microsoft.com/office/officeart/2005/8/layout/list1"/>
    <dgm:cxn modelId="{1F268893-7665-4A46-B5F5-5A4EDC6B2549}" type="presParOf" srcId="{734EC94F-5959-45C0-9F81-51C8D1B38D15}" destId="{EE0E9C37-9F04-492F-AA76-719B9113D02D}" srcOrd="8" destOrd="0" presId="urn:microsoft.com/office/officeart/2005/8/layout/list1"/>
    <dgm:cxn modelId="{FD1CDB48-B3B0-4636-9F20-6601DD3DB6ED}" type="presParOf" srcId="{EE0E9C37-9F04-492F-AA76-719B9113D02D}" destId="{0A0E4E80-4362-4114-B402-7EBA0E664BEA}" srcOrd="0" destOrd="0" presId="urn:microsoft.com/office/officeart/2005/8/layout/list1"/>
    <dgm:cxn modelId="{623DAF6C-A1D3-4382-9F79-D29F74E732C4}" type="presParOf" srcId="{EE0E9C37-9F04-492F-AA76-719B9113D02D}" destId="{CDCAC163-C9D2-434E-82E7-38893478717E}" srcOrd="1" destOrd="0" presId="urn:microsoft.com/office/officeart/2005/8/layout/list1"/>
    <dgm:cxn modelId="{1BE62458-B278-4FA0-86FA-B0D6EB65BDDF}" type="presParOf" srcId="{734EC94F-5959-45C0-9F81-51C8D1B38D15}" destId="{FAEFF546-A382-4D16-AA55-D78556BC7F6D}" srcOrd="9" destOrd="0" presId="urn:microsoft.com/office/officeart/2005/8/layout/list1"/>
    <dgm:cxn modelId="{D049A16A-C6EE-4521-A37B-CEF929021F25}" type="presParOf" srcId="{734EC94F-5959-45C0-9F81-51C8D1B38D15}" destId="{38B904B9-95B1-4DCD-86B4-C4C106D52C5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D389A-8F73-4E25-8FD6-00F8B257E8CE}" type="doc">
      <dgm:prSet loTypeId="urn:microsoft.com/office/officeart/2005/8/layout/vList4" loCatId="list" qsTypeId="urn:microsoft.com/office/officeart/2005/8/quickstyle/3d3" qsCatId="3D" csTypeId="urn:microsoft.com/office/officeart/2005/8/colors/colorful5" csCatId="colorful" phldr="1"/>
      <dgm:spPr/>
      <dgm:t>
        <a:bodyPr/>
        <a:lstStyle/>
        <a:p>
          <a:endParaRPr lang="en-US"/>
        </a:p>
      </dgm:t>
    </dgm:pt>
    <dgm:pt modelId="{9B0D756A-FA72-4C66-9CDB-9D12976FB7A7}">
      <dgm:prSet phldrT="[Text]" custT="1"/>
      <dgm:spPr>
        <a:solidFill>
          <a:srgbClr val="D9D8D6">
            <a:alpha val="89804"/>
          </a:srgbClr>
        </a:solidFill>
        <a:scene3d>
          <a:camera prst="orthographicFront">
            <a:rot lat="0" lon="0" rev="0"/>
          </a:camera>
          <a:lightRig rig="contrasting" dir="t">
            <a:rot lat="0" lon="0" rev="1200000"/>
          </a:lightRig>
        </a:scene3d>
        <a:sp3d prstMaterial="metal">
          <a:contourClr>
            <a:srgbClr val="D9D8D6"/>
          </a:contourClr>
        </a:sp3d>
      </dgm:spPr>
      <dgm:t>
        <a:bodyPr/>
        <a:lstStyle/>
        <a:p>
          <a:pPr>
            <a:buFontTx/>
            <a:buNone/>
          </a:pPr>
          <a:r>
            <a:rPr lang="en-US" sz="2200" dirty="0">
              <a:solidFill>
                <a:schemeClr val="tx1"/>
              </a:solidFill>
              <a:latin typeface="Montserrat"/>
            </a:rPr>
            <a:t>The </a:t>
          </a:r>
          <a:r>
            <a:rPr lang="en-US" sz="2200" b="1" dirty="0">
              <a:solidFill>
                <a:schemeClr val="tx1"/>
              </a:solidFill>
              <a:latin typeface="Montserrat"/>
            </a:rPr>
            <a:t>District's Regulatory Plan </a:t>
          </a:r>
          <a:r>
            <a:rPr lang="en-US" sz="2200" dirty="0">
              <a:solidFill>
                <a:schemeClr val="tx1"/>
              </a:solidFill>
              <a:latin typeface="Montserrat"/>
            </a:rPr>
            <a:t>sets a reasonable and attainable target for groundwater use within the District and has shown positive results in reducing subsidence rates.</a:t>
          </a:r>
          <a:endParaRPr lang="en-US" sz="2200" b="0" dirty="0">
            <a:solidFill>
              <a:schemeClr val="tx1"/>
            </a:solidFill>
            <a:latin typeface="Montserrat" pitchFamily="2" charset="0"/>
          </a:endParaRPr>
        </a:p>
      </dgm:t>
    </dgm:pt>
    <dgm:pt modelId="{0622D686-B4CE-426C-B618-34BD82E56201}" type="parTrans" cxnId="{F0AA4D3B-44E0-411D-8158-FE2BF0DEC3C7}">
      <dgm:prSet/>
      <dgm:spPr/>
      <dgm:t>
        <a:bodyPr/>
        <a:lstStyle/>
        <a:p>
          <a:endParaRPr lang="en-US">
            <a:latin typeface="Montserrat" pitchFamily="2" charset="0"/>
          </a:endParaRPr>
        </a:p>
      </dgm:t>
    </dgm:pt>
    <dgm:pt modelId="{18D760C2-3A66-42B6-A2E0-8D0ABCC0FE20}" type="sibTrans" cxnId="{F0AA4D3B-44E0-411D-8158-FE2BF0DEC3C7}">
      <dgm:prSet/>
      <dgm:spPr/>
      <dgm:t>
        <a:bodyPr/>
        <a:lstStyle/>
        <a:p>
          <a:endParaRPr lang="en-US">
            <a:latin typeface="Montserrat" pitchFamily="2" charset="0"/>
          </a:endParaRPr>
        </a:p>
      </dgm:t>
    </dgm:pt>
    <dgm:pt modelId="{AC0EED93-1336-408F-940C-647263C0D9E5}">
      <dgm:prSet phldrT="[Text]" custT="1"/>
      <dgm:spPr>
        <a:solidFill>
          <a:srgbClr val="D9D8D6">
            <a:alpha val="90000"/>
          </a:srgbClr>
        </a:solidFill>
        <a:scene3d>
          <a:camera prst="orthographicFront">
            <a:rot lat="0" lon="0" rev="0"/>
          </a:camera>
          <a:lightRig rig="contrasting" dir="t">
            <a:rot lat="0" lon="0" rev="1200000"/>
          </a:lightRig>
        </a:scene3d>
        <a:sp3d prstMaterial="metal"/>
      </dgm:spPr>
      <dgm:t>
        <a:bodyPr/>
        <a:lstStyle/>
        <a:p>
          <a:pPr>
            <a:buFontTx/>
            <a:buNone/>
          </a:pPr>
          <a:r>
            <a:rPr lang="en-US" sz="2200" b="1">
              <a:solidFill>
                <a:schemeClr val="tx1"/>
              </a:solidFill>
              <a:latin typeface="Montserrat"/>
            </a:rPr>
            <a:t>Short-term projections</a:t>
          </a:r>
          <a:r>
            <a:rPr lang="en-US" sz="2200">
              <a:solidFill>
                <a:schemeClr val="tx1"/>
              </a:solidFill>
              <a:latin typeface="Montserrat"/>
            </a:rPr>
            <a:t> (2025-2050) show the effectiveness of the current Regulatory Plan in minimizing subsidence within Fort Bend County</a:t>
          </a:r>
          <a:r>
            <a:rPr lang="en-US" sz="2000">
              <a:solidFill>
                <a:schemeClr val="tx1"/>
              </a:solidFill>
              <a:latin typeface="Montserrat"/>
            </a:rPr>
            <a:t>.</a:t>
          </a:r>
          <a:endParaRPr lang="en-US" sz="2000" b="0">
            <a:solidFill>
              <a:schemeClr val="tx1"/>
            </a:solidFill>
            <a:latin typeface="Montserrat" pitchFamily="2" charset="0"/>
          </a:endParaRPr>
        </a:p>
      </dgm:t>
    </dgm:pt>
    <dgm:pt modelId="{8004EEA0-A657-4E85-A4F7-53D6AD55228A}" type="parTrans" cxnId="{88080958-DE61-46A6-8724-243394DD1A94}">
      <dgm:prSet/>
      <dgm:spPr/>
      <dgm:t>
        <a:bodyPr/>
        <a:lstStyle/>
        <a:p>
          <a:endParaRPr lang="en-US">
            <a:latin typeface="Montserrat" pitchFamily="2" charset="0"/>
          </a:endParaRPr>
        </a:p>
      </dgm:t>
    </dgm:pt>
    <dgm:pt modelId="{3E37E28E-A19A-47A7-B9C4-1B689B32D6E2}" type="sibTrans" cxnId="{88080958-DE61-46A6-8724-243394DD1A94}">
      <dgm:prSet/>
      <dgm:spPr/>
      <dgm:t>
        <a:bodyPr/>
        <a:lstStyle/>
        <a:p>
          <a:endParaRPr lang="en-US">
            <a:latin typeface="Montserrat" pitchFamily="2" charset="0"/>
          </a:endParaRPr>
        </a:p>
      </dgm:t>
    </dgm:pt>
    <dgm:pt modelId="{8670D86E-9CBA-4EDA-A8B2-66A710F09904}">
      <dgm:prSet custT="1"/>
      <dgm:spPr>
        <a:solidFill>
          <a:srgbClr val="D9D8D6">
            <a:alpha val="90000"/>
          </a:srgbClr>
        </a:solidFill>
        <a:scene3d>
          <a:camera prst="orthographicFront">
            <a:rot lat="0" lon="0" rev="0"/>
          </a:camera>
          <a:lightRig rig="contrasting" dir="t">
            <a:rot lat="0" lon="0" rev="1200000"/>
          </a:lightRig>
        </a:scene3d>
        <a:sp3d prstMaterial="metal"/>
      </dgm:spPr>
      <dgm:t>
        <a:bodyPr/>
        <a:lstStyle/>
        <a:p>
          <a:pPr>
            <a:buFontTx/>
            <a:buNone/>
          </a:pPr>
          <a:r>
            <a:rPr lang="en-US" sz="2200" b="1">
              <a:solidFill>
                <a:schemeClr val="tx1"/>
              </a:solidFill>
              <a:latin typeface="Montserrat"/>
            </a:rPr>
            <a:t>Long-term projections </a:t>
          </a:r>
          <a:r>
            <a:rPr lang="en-US" sz="2200" b="0">
              <a:solidFill>
                <a:schemeClr val="tx1"/>
              </a:solidFill>
              <a:latin typeface="Montserrat"/>
            </a:rPr>
            <a:t>(2050-2100) reveal additional subsidence in Area B and in the southern portion of Area A as well as along the border with adjacent counties to the south and north.</a:t>
          </a:r>
          <a:endParaRPr lang="en-US" sz="2200" b="0">
            <a:solidFill>
              <a:schemeClr val="tx1"/>
            </a:solidFill>
            <a:latin typeface="Montserrat" pitchFamily="2" charset="0"/>
          </a:endParaRPr>
        </a:p>
      </dgm:t>
    </dgm:pt>
    <dgm:pt modelId="{8DBD5597-BB8D-4278-8E8A-C6E07F240ED5}" type="parTrans" cxnId="{3FC0BF98-CBCD-4448-9C40-108D6434A736}">
      <dgm:prSet/>
      <dgm:spPr/>
      <dgm:t>
        <a:bodyPr/>
        <a:lstStyle/>
        <a:p>
          <a:endParaRPr lang="en-US">
            <a:latin typeface="Montserrat" pitchFamily="2" charset="0"/>
          </a:endParaRPr>
        </a:p>
      </dgm:t>
    </dgm:pt>
    <dgm:pt modelId="{E6D1708B-F2BA-47B6-838F-0667EF74003B}" type="sibTrans" cxnId="{3FC0BF98-CBCD-4448-9C40-108D6434A736}">
      <dgm:prSet/>
      <dgm:spPr/>
      <dgm:t>
        <a:bodyPr/>
        <a:lstStyle/>
        <a:p>
          <a:endParaRPr lang="en-US">
            <a:latin typeface="Montserrat" pitchFamily="2" charset="0"/>
          </a:endParaRPr>
        </a:p>
      </dgm:t>
    </dgm:pt>
    <dgm:pt modelId="{A5616E10-084B-4F90-AE63-E238ADD11D1E}" type="pres">
      <dgm:prSet presAssocID="{D25D389A-8F73-4E25-8FD6-00F8B257E8CE}" presName="linear" presStyleCnt="0">
        <dgm:presLayoutVars>
          <dgm:dir/>
          <dgm:resizeHandles val="exact"/>
        </dgm:presLayoutVars>
      </dgm:prSet>
      <dgm:spPr/>
    </dgm:pt>
    <dgm:pt modelId="{3ACDC2FE-0CEB-40E2-8FAB-993D974C2921}" type="pres">
      <dgm:prSet presAssocID="{9B0D756A-FA72-4C66-9CDB-9D12976FB7A7}" presName="comp" presStyleCnt="0"/>
      <dgm:spPr/>
    </dgm:pt>
    <dgm:pt modelId="{AA7412EC-DA05-47A1-856E-8184B773AD03}" type="pres">
      <dgm:prSet presAssocID="{9B0D756A-FA72-4C66-9CDB-9D12976FB7A7}" presName="box" presStyleLbl="node1" presStyleIdx="0" presStyleCnt="3"/>
      <dgm:spPr/>
    </dgm:pt>
    <dgm:pt modelId="{5F6383E6-FFAB-407E-8F11-3C61B2626497}" type="pres">
      <dgm:prSet presAssocID="{9B0D756A-FA72-4C66-9CDB-9D12976FB7A7}" presName="img" presStyleLbl="fgImgPlace1" presStyleIdx="0" presStyleCnt="3" custScaleX="76007">
        <dgm:style>
          <a:lnRef idx="0">
            <a:scrgbClr r="0" g="0" b="0"/>
          </a:lnRef>
          <a:fillRef idx="0">
            <a:scrgbClr r="0" g="0" b="0"/>
          </a:fillRef>
          <a:effectRef idx="0">
            <a:scrgbClr r="0" g="0" b="0"/>
          </a:effectRef>
          <a:fontRef idx="minor">
            <a:schemeClr val="dk1"/>
          </a:fontRef>
        </dgm:style>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4000" b="-14000"/>
          </a:stretch>
        </a:blipFill>
        <a:ln>
          <a:noFill/>
        </a:ln>
      </dgm:spPr>
      <dgm:extLst>
        <a:ext uri="{E40237B7-FDA0-4F09-8148-C483321AD2D9}">
          <dgm14:cNvPr xmlns:dgm14="http://schemas.microsoft.com/office/drawing/2010/diagram" id="0" name="" descr="Checklist with solid fill"/>
        </a:ext>
      </dgm:extLst>
    </dgm:pt>
    <dgm:pt modelId="{D657ADEA-77C1-4632-9762-EFA5E44F91FA}" type="pres">
      <dgm:prSet presAssocID="{9B0D756A-FA72-4C66-9CDB-9D12976FB7A7}" presName="text" presStyleLbl="node1" presStyleIdx="0" presStyleCnt="3">
        <dgm:presLayoutVars>
          <dgm:bulletEnabled val="1"/>
        </dgm:presLayoutVars>
      </dgm:prSet>
      <dgm:spPr/>
    </dgm:pt>
    <dgm:pt modelId="{5AAB7406-BD52-4DD8-97CA-CB6A48FFE09D}" type="pres">
      <dgm:prSet presAssocID="{18D760C2-3A66-42B6-A2E0-8D0ABCC0FE20}" presName="spacer" presStyleCnt="0"/>
      <dgm:spPr/>
    </dgm:pt>
    <dgm:pt modelId="{C152FCA5-907C-4491-888D-7589FC447983}" type="pres">
      <dgm:prSet presAssocID="{AC0EED93-1336-408F-940C-647263C0D9E5}" presName="comp" presStyleCnt="0"/>
      <dgm:spPr/>
    </dgm:pt>
    <dgm:pt modelId="{A4B97724-B397-4B02-9952-143717AB44FD}" type="pres">
      <dgm:prSet presAssocID="{AC0EED93-1336-408F-940C-647263C0D9E5}" presName="box" presStyleLbl="node1" presStyleIdx="1" presStyleCnt="3"/>
      <dgm:spPr/>
    </dgm:pt>
    <dgm:pt modelId="{7F3DE229-1B19-4623-A7E3-8BF00F0ABBDD}" type="pres">
      <dgm:prSet presAssocID="{AC0EED93-1336-408F-940C-647263C0D9E5}" presName="img" presStyleLbl="fgImgPlace1" presStyleIdx="1" presStyleCnt="3" custScaleX="76007">
        <dgm:style>
          <a:lnRef idx="0">
            <a:scrgbClr r="0" g="0" b="0"/>
          </a:lnRef>
          <a:fillRef idx="0">
            <a:scrgbClr r="0" g="0" b="0"/>
          </a:fillRef>
          <a:effectRef idx="0">
            <a:scrgbClr r="0" g="0" b="0"/>
          </a:effectRef>
          <a:fontRef idx="minor">
            <a:schemeClr val="dk1"/>
          </a:fontRef>
        </dgm:style>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4000" b="-14000"/>
          </a:stretch>
        </a:blipFill>
        <a:ln>
          <a:noFill/>
        </a:ln>
      </dgm:spPr>
      <dgm:extLst>
        <a:ext uri="{E40237B7-FDA0-4F09-8148-C483321AD2D9}">
          <dgm14:cNvPr xmlns:dgm14="http://schemas.microsoft.com/office/drawing/2010/diagram" id="0" name="" descr="Stopwatch 25% with solid fill"/>
        </a:ext>
      </dgm:extLst>
    </dgm:pt>
    <dgm:pt modelId="{FE7A0D27-2316-470E-8E86-8BF3477E510C}" type="pres">
      <dgm:prSet presAssocID="{AC0EED93-1336-408F-940C-647263C0D9E5}" presName="text" presStyleLbl="node1" presStyleIdx="1" presStyleCnt="3">
        <dgm:presLayoutVars>
          <dgm:bulletEnabled val="1"/>
        </dgm:presLayoutVars>
      </dgm:prSet>
      <dgm:spPr/>
    </dgm:pt>
    <dgm:pt modelId="{F33A5F51-1746-49D6-8D16-891E060B24B0}" type="pres">
      <dgm:prSet presAssocID="{3E37E28E-A19A-47A7-B9C4-1B689B32D6E2}" presName="spacer" presStyleCnt="0"/>
      <dgm:spPr/>
    </dgm:pt>
    <dgm:pt modelId="{F5D46B56-4969-43D2-9287-C6124A585971}" type="pres">
      <dgm:prSet presAssocID="{8670D86E-9CBA-4EDA-A8B2-66A710F09904}" presName="comp" presStyleCnt="0"/>
      <dgm:spPr/>
    </dgm:pt>
    <dgm:pt modelId="{96AC6095-4F5E-4432-B8EC-3AC501AD2C12}" type="pres">
      <dgm:prSet presAssocID="{8670D86E-9CBA-4EDA-A8B2-66A710F09904}" presName="box" presStyleLbl="node1" presStyleIdx="2" presStyleCnt="3"/>
      <dgm:spPr/>
    </dgm:pt>
    <dgm:pt modelId="{0DA0B717-64ED-4CEB-BCCD-62612BBC6B1D}" type="pres">
      <dgm:prSet presAssocID="{8670D86E-9CBA-4EDA-A8B2-66A710F09904}" presName="img" presStyleLbl="fgImgPlace1" presStyleIdx="2" presStyleCnt="3" custScaleX="76007">
        <dgm:style>
          <a:lnRef idx="0">
            <a:scrgbClr r="0" g="0" b="0"/>
          </a:lnRef>
          <a:fillRef idx="0">
            <a:scrgbClr r="0" g="0" b="0"/>
          </a:fillRef>
          <a:effectRef idx="0">
            <a:scrgbClr r="0" g="0" b="0"/>
          </a:effectRef>
          <a:fontRef idx="minor">
            <a:schemeClr val="dk1"/>
          </a:fontRef>
        </dgm:style>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4000" b="-14000"/>
          </a:stretch>
        </a:blipFill>
        <a:ln>
          <a:noFill/>
        </a:ln>
      </dgm:spPr>
      <dgm:extLst>
        <a:ext uri="{E40237B7-FDA0-4F09-8148-C483321AD2D9}">
          <dgm14:cNvPr xmlns:dgm14="http://schemas.microsoft.com/office/drawing/2010/diagram" id="0" name="" descr="Stopwatch 75% with solid fill"/>
        </a:ext>
      </dgm:extLst>
    </dgm:pt>
    <dgm:pt modelId="{92C1DC96-C594-46B4-B993-A92D1A65B4F3}" type="pres">
      <dgm:prSet presAssocID="{8670D86E-9CBA-4EDA-A8B2-66A710F09904}" presName="text" presStyleLbl="node1" presStyleIdx="2" presStyleCnt="3">
        <dgm:presLayoutVars>
          <dgm:bulletEnabled val="1"/>
        </dgm:presLayoutVars>
      </dgm:prSet>
      <dgm:spPr/>
    </dgm:pt>
  </dgm:ptLst>
  <dgm:cxnLst>
    <dgm:cxn modelId="{F0AA4D3B-44E0-411D-8158-FE2BF0DEC3C7}" srcId="{D25D389A-8F73-4E25-8FD6-00F8B257E8CE}" destId="{9B0D756A-FA72-4C66-9CDB-9D12976FB7A7}" srcOrd="0" destOrd="0" parTransId="{0622D686-B4CE-426C-B618-34BD82E56201}" sibTransId="{18D760C2-3A66-42B6-A2E0-8D0ABCC0FE20}"/>
    <dgm:cxn modelId="{1BA45761-B637-4056-AA44-B97E4C0E7A08}" type="presOf" srcId="{8670D86E-9CBA-4EDA-A8B2-66A710F09904}" destId="{92C1DC96-C594-46B4-B993-A92D1A65B4F3}" srcOrd="1" destOrd="0" presId="urn:microsoft.com/office/officeart/2005/8/layout/vList4"/>
    <dgm:cxn modelId="{ABD60742-D383-4F24-8C6A-4B87637141B5}" type="presOf" srcId="{AC0EED93-1336-408F-940C-647263C0D9E5}" destId="{FE7A0D27-2316-470E-8E86-8BF3477E510C}" srcOrd="1" destOrd="0" presId="urn:microsoft.com/office/officeart/2005/8/layout/vList4"/>
    <dgm:cxn modelId="{8CCCB853-A043-4126-B3F6-E4E8A4885CB1}" type="presOf" srcId="{9B0D756A-FA72-4C66-9CDB-9D12976FB7A7}" destId="{D657ADEA-77C1-4632-9762-EFA5E44F91FA}" srcOrd="1" destOrd="0" presId="urn:microsoft.com/office/officeart/2005/8/layout/vList4"/>
    <dgm:cxn modelId="{88080958-DE61-46A6-8724-243394DD1A94}" srcId="{D25D389A-8F73-4E25-8FD6-00F8B257E8CE}" destId="{AC0EED93-1336-408F-940C-647263C0D9E5}" srcOrd="1" destOrd="0" parTransId="{8004EEA0-A657-4E85-A4F7-53D6AD55228A}" sibTransId="{3E37E28E-A19A-47A7-B9C4-1B689B32D6E2}"/>
    <dgm:cxn modelId="{0F79F37C-D7B6-4F92-AA02-2AAA328F3F55}" type="presOf" srcId="{8670D86E-9CBA-4EDA-A8B2-66A710F09904}" destId="{96AC6095-4F5E-4432-B8EC-3AC501AD2C12}" srcOrd="0" destOrd="0" presId="urn:microsoft.com/office/officeart/2005/8/layout/vList4"/>
    <dgm:cxn modelId="{5562D77D-8943-4EE2-9D2A-287198E91F68}" type="presOf" srcId="{9B0D756A-FA72-4C66-9CDB-9D12976FB7A7}" destId="{AA7412EC-DA05-47A1-856E-8184B773AD03}" srcOrd="0" destOrd="0" presId="urn:microsoft.com/office/officeart/2005/8/layout/vList4"/>
    <dgm:cxn modelId="{3FC0BF98-CBCD-4448-9C40-108D6434A736}" srcId="{D25D389A-8F73-4E25-8FD6-00F8B257E8CE}" destId="{8670D86E-9CBA-4EDA-A8B2-66A710F09904}" srcOrd="2" destOrd="0" parTransId="{8DBD5597-BB8D-4278-8E8A-C6E07F240ED5}" sibTransId="{E6D1708B-F2BA-47B6-838F-0667EF74003B}"/>
    <dgm:cxn modelId="{7007F7AD-9CCF-41BD-9377-559C61236B3B}" type="presOf" srcId="{AC0EED93-1336-408F-940C-647263C0D9E5}" destId="{A4B97724-B397-4B02-9952-143717AB44FD}" srcOrd="0" destOrd="0" presId="urn:microsoft.com/office/officeart/2005/8/layout/vList4"/>
    <dgm:cxn modelId="{31613BFD-CEC4-4DB6-B09C-878B1424DE9C}" type="presOf" srcId="{D25D389A-8F73-4E25-8FD6-00F8B257E8CE}" destId="{A5616E10-084B-4F90-AE63-E238ADD11D1E}" srcOrd="0" destOrd="0" presId="urn:microsoft.com/office/officeart/2005/8/layout/vList4"/>
    <dgm:cxn modelId="{CB42C901-696C-4C06-BF66-2FF754BC7680}" type="presParOf" srcId="{A5616E10-084B-4F90-AE63-E238ADD11D1E}" destId="{3ACDC2FE-0CEB-40E2-8FAB-993D974C2921}" srcOrd="0" destOrd="0" presId="urn:microsoft.com/office/officeart/2005/8/layout/vList4"/>
    <dgm:cxn modelId="{B275B46F-6B1F-4113-87D5-A0DA9B5F0715}" type="presParOf" srcId="{3ACDC2FE-0CEB-40E2-8FAB-993D974C2921}" destId="{AA7412EC-DA05-47A1-856E-8184B773AD03}" srcOrd="0" destOrd="0" presId="urn:microsoft.com/office/officeart/2005/8/layout/vList4"/>
    <dgm:cxn modelId="{32B8D01B-BD08-42E5-BA2F-FC7106B792B3}" type="presParOf" srcId="{3ACDC2FE-0CEB-40E2-8FAB-993D974C2921}" destId="{5F6383E6-FFAB-407E-8F11-3C61B2626497}" srcOrd="1" destOrd="0" presId="urn:microsoft.com/office/officeart/2005/8/layout/vList4"/>
    <dgm:cxn modelId="{5ED6B593-CE61-4703-B8B7-C0641975ED6C}" type="presParOf" srcId="{3ACDC2FE-0CEB-40E2-8FAB-993D974C2921}" destId="{D657ADEA-77C1-4632-9762-EFA5E44F91FA}" srcOrd="2" destOrd="0" presId="urn:microsoft.com/office/officeart/2005/8/layout/vList4"/>
    <dgm:cxn modelId="{F95EED65-7900-4F7A-9DA2-6A73F4FDA10C}" type="presParOf" srcId="{A5616E10-084B-4F90-AE63-E238ADD11D1E}" destId="{5AAB7406-BD52-4DD8-97CA-CB6A48FFE09D}" srcOrd="1" destOrd="0" presId="urn:microsoft.com/office/officeart/2005/8/layout/vList4"/>
    <dgm:cxn modelId="{06FB8621-2288-45EF-BE7C-87D3E9D3D5FA}" type="presParOf" srcId="{A5616E10-084B-4F90-AE63-E238ADD11D1E}" destId="{C152FCA5-907C-4491-888D-7589FC447983}" srcOrd="2" destOrd="0" presId="urn:microsoft.com/office/officeart/2005/8/layout/vList4"/>
    <dgm:cxn modelId="{53D3C581-2CCA-436E-836F-1BF6DE6D803F}" type="presParOf" srcId="{C152FCA5-907C-4491-888D-7589FC447983}" destId="{A4B97724-B397-4B02-9952-143717AB44FD}" srcOrd="0" destOrd="0" presId="urn:microsoft.com/office/officeart/2005/8/layout/vList4"/>
    <dgm:cxn modelId="{DD970A79-0F7E-4E28-86E8-A4C6B1660583}" type="presParOf" srcId="{C152FCA5-907C-4491-888D-7589FC447983}" destId="{7F3DE229-1B19-4623-A7E3-8BF00F0ABBDD}" srcOrd="1" destOrd="0" presId="urn:microsoft.com/office/officeart/2005/8/layout/vList4"/>
    <dgm:cxn modelId="{02D15838-8C88-4EA0-B80A-708620DFE6F9}" type="presParOf" srcId="{C152FCA5-907C-4491-888D-7589FC447983}" destId="{FE7A0D27-2316-470E-8E86-8BF3477E510C}" srcOrd="2" destOrd="0" presId="urn:microsoft.com/office/officeart/2005/8/layout/vList4"/>
    <dgm:cxn modelId="{BB115DF3-1049-4E91-8E62-BF38C3D2635E}" type="presParOf" srcId="{A5616E10-084B-4F90-AE63-E238ADD11D1E}" destId="{F33A5F51-1746-49D6-8D16-891E060B24B0}" srcOrd="3" destOrd="0" presId="urn:microsoft.com/office/officeart/2005/8/layout/vList4"/>
    <dgm:cxn modelId="{104721B9-2BE6-40E1-AE38-4715EDF044EA}" type="presParOf" srcId="{A5616E10-084B-4F90-AE63-E238ADD11D1E}" destId="{F5D46B56-4969-43D2-9287-C6124A585971}" srcOrd="4" destOrd="0" presId="urn:microsoft.com/office/officeart/2005/8/layout/vList4"/>
    <dgm:cxn modelId="{9D0611B2-3FE0-4DE9-B904-586C8143174A}" type="presParOf" srcId="{F5D46B56-4969-43D2-9287-C6124A585971}" destId="{96AC6095-4F5E-4432-B8EC-3AC501AD2C12}" srcOrd="0" destOrd="0" presId="urn:microsoft.com/office/officeart/2005/8/layout/vList4"/>
    <dgm:cxn modelId="{016768F3-D792-40A3-AA7E-C06E77A12FD8}" type="presParOf" srcId="{F5D46B56-4969-43D2-9287-C6124A585971}" destId="{0DA0B717-64ED-4CEB-BCCD-62612BBC6B1D}" srcOrd="1" destOrd="0" presId="urn:microsoft.com/office/officeart/2005/8/layout/vList4"/>
    <dgm:cxn modelId="{5623B711-0A20-4F00-AE32-954A0FBDC5E4}" type="presParOf" srcId="{F5D46B56-4969-43D2-9287-C6124A585971}" destId="{92C1DC96-C594-46B4-B993-A92D1A65B4F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26EA88-185E-4CB9-BB3F-52D0473436A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675EB7F-6FE1-4EBB-92A3-BE933ED6AB81}">
      <dgm:prSet phldrT="[Text]" custT="1"/>
      <dgm:spPr>
        <a:solidFill>
          <a:srgbClr val="D9D9D9"/>
        </a:solidFill>
      </dgm:spPr>
      <dgm:t>
        <a:bodyPr/>
        <a:lstStyle/>
        <a:p>
          <a:r>
            <a:rPr lang="en-US" sz="2200" dirty="0">
              <a:solidFill>
                <a:schemeClr val="tx1"/>
              </a:solidFill>
              <a:latin typeface="Montserrat"/>
            </a:rPr>
            <a:t>Most of Fort Bend County will continue to experience </a:t>
          </a:r>
          <a:r>
            <a:rPr lang="en-US" sz="2200" b="1" dirty="0">
              <a:solidFill>
                <a:schemeClr val="tx1"/>
              </a:solidFill>
              <a:latin typeface="Montserrat"/>
            </a:rPr>
            <a:t>rapid population growth</a:t>
          </a:r>
          <a:r>
            <a:rPr lang="en-US" sz="2200" dirty="0">
              <a:solidFill>
                <a:schemeClr val="tx1"/>
              </a:solidFill>
              <a:latin typeface="Montserrat"/>
            </a:rPr>
            <a:t>, with the largest areas of growth in Regulatory Area B and south of the Brazos River. </a:t>
          </a:r>
          <a:endParaRPr lang="en-US" sz="2200" dirty="0">
            <a:solidFill>
              <a:schemeClr val="tx1"/>
            </a:solidFill>
          </a:endParaRPr>
        </a:p>
      </dgm:t>
    </dgm:pt>
    <dgm:pt modelId="{FBD5F569-396B-4BA1-A70B-4E7E5448CD26}" type="parTrans" cxnId="{A05C2C49-CBD3-4829-BF29-7063CE28A2FC}">
      <dgm:prSet/>
      <dgm:spPr/>
      <dgm:t>
        <a:bodyPr/>
        <a:lstStyle/>
        <a:p>
          <a:endParaRPr lang="en-US"/>
        </a:p>
      </dgm:t>
    </dgm:pt>
    <dgm:pt modelId="{D2663D76-A4A6-4024-AE0A-9AE6F5230C85}" type="sibTrans" cxnId="{A05C2C49-CBD3-4829-BF29-7063CE28A2FC}">
      <dgm:prSet/>
      <dgm:spPr/>
      <dgm:t>
        <a:bodyPr/>
        <a:lstStyle/>
        <a:p>
          <a:endParaRPr lang="en-US"/>
        </a:p>
      </dgm:t>
    </dgm:pt>
    <dgm:pt modelId="{BF523104-EEA3-43EC-8D25-E1DF4A70962B}">
      <dgm:prSet phldrT="[Text]" custT="1"/>
      <dgm:spPr>
        <a:solidFill>
          <a:srgbClr val="D9D9D9"/>
        </a:solidFill>
        <a:ln>
          <a:noFill/>
        </a:ln>
      </dgm:spPr>
      <dgm:t>
        <a:bodyPr/>
        <a:lstStyle/>
        <a:p>
          <a:r>
            <a:rPr lang="en-US" sz="2200" b="1" dirty="0">
              <a:solidFill>
                <a:schemeClr val="tx1"/>
              </a:solidFill>
              <a:latin typeface="Montserrat"/>
            </a:rPr>
            <a:t>Alternative water supplies are available</a:t>
          </a:r>
          <a:r>
            <a:rPr lang="en-US" sz="2200" dirty="0">
              <a:solidFill>
                <a:schemeClr val="tx1"/>
              </a:solidFill>
              <a:latin typeface="Montserrat"/>
            </a:rPr>
            <a:t> in sufficient quantities to support projected growth, though the source and time-to-delivery will vary within the District.</a:t>
          </a:r>
          <a:endParaRPr lang="en-US" sz="2200" dirty="0">
            <a:solidFill>
              <a:schemeClr val="tx1"/>
            </a:solidFill>
          </a:endParaRPr>
        </a:p>
      </dgm:t>
    </dgm:pt>
    <dgm:pt modelId="{13FF0948-A222-4F20-8A4C-AC98E31C962F}" type="parTrans" cxnId="{12325249-B8F6-4FA1-8791-D740F9716368}">
      <dgm:prSet/>
      <dgm:spPr/>
      <dgm:t>
        <a:bodyPr/>
        <a:lstStyle/>
        <a:p>
          <a:endParaRPr lang="en-US"/>
        </a:p>
      </dgm:t>
    </dgm:pt>
    <dgm:pt modelId="{FC35B231-EC94-416A-B157-C2AF639B241A}" type="sibTrans" cxnId="{12325249-B8F6-4FA1-8791-D740F9716368}">
      <dgm:prSet/>
      <dgm:spPr/>
      <dgm:t>
        <a:bodyPr/>
        <a:lstStyle/>
        <a:p>
          <a:endParaRPr lang="en-US"/>
        </a:p>
      </dgm:t>
    </dgm:pt>
    <dgm:pt modelId="{BD39EE88-B092-4943-9EDA-376D92D5C9F3}">
      <dgm:prSet phldrT="[Text]" custT="1"/>
      <dgm:spPr>
        <a:solidFill>
          <a:srgbClr val="D9D9D9"/>
        </a:solidFill>
      </dgm:spPr>
      <dgm:t>
        <a:bodyPr/>
        <a:lstStyle/>
        <a:p>
          <a:r>
            <a:rPr lang="en-US" sz="2200" b="1" dirty="0">
              <a:solidFill>
                <a:schemeClr val="tx1"/>
              </a:solidFill>
              <a:latin typeface="Montserrat"/>
            </a:rPr>
            <a:t>Additional resources will need to be dedicated to research and monitor </a:t>
          </a:r>
          <a:r>
            <a:rPr lang="en-US" sz="2200" dirty="0">
              <a:solidFill>
                <a:schemeClr val="tx1"/>
              </a:solidFill>
              <a:latin typeface="Montserrat"/>
            </a:rPr>
            <a:t>the impact of groundwater use on subsidence in the areas of current and future growth.</a:t>
          </a:r>
          <a:endParaRPr lang="en-US" sz="2200" dirty="0">
            <a:solidFill>
              <a:schemeClr val="tx1"/>
            </a:solidFill>
          </a:endParaRPr>
        </a:p>
      </dgm:t>
    </dgm:pt>
    <dgm:pt modelId="{9C25A0D8-9281-4981-9329-C8731170CABC}" type="parTrans" cxnId="{70825A14-0A17-440C-B58D-BACD99F65C0D}">
      <dgm:prSet/>
      <dgm:spPr/>
      <dgm:t>
        <a:bodyPr/>
        <a:lstStyle/>
        <a:p>
          <a:endParaRPr lang="en-US"/>
        </a:p>
      </dgm:t>
    </dgm:pt>
    <dgm:pt modelId="{E41083F5-53A2-406F-B5DA-1CA278A30CFB}" type="sibTrans" cxnId="{70825A14-0A17-440C-B58D-BACD99F65C0D}">
      <dgm:prSet/>
      <dgm:spPr/>
      <dgm:t>
        <a:bodyPr/>
        <a:lstStyle/>
        <a:p>
          <a:endParaRPr lang="en-US"/>
        </a:p>
      </dgm:t>
    </dgm:pt>
    <dgm:pt modelId="{D0C13629-E590-4DE7-AF10-C337D33393BB}" type="pres">
      <dgm:prSet presAssocID="{0326EA88-185E-4CB9-BB3F-52D0473436AE}" presName="linear" presStyleCnt="0">
        <dgm:presLayoutVars>
          <dgm:dir/>
          <dgm:resizeHandles val="exact"/>
        </dgm:presLayoutVars>
      </dgm:prSet>
      <dgm:spPr/>
    </dgm:pt>
    <dgm:pt modelId="{87327329-2FFE-4983-BC11-374B215B23E6}" type="pres">
      <dgm:prSet presAssocID="{C675EB7F-6FE1-4EBB-92A3-BE933ED6AB81}" presName="comp" presStyleCnt="0"/>
      <dgm:spPr/>
    </dgm:pt>
    <dgm:pt modelId="{B6399AE2-07B6-4742-B4DC-4B380AFB2DB6}" type="pres">
      <dgm:prSet presAssocID="{C675EB7F-6FE1-4EBB-92A3-BE933ED6AB81}" presName="box" presStyleLbl="node1" presStyleIdx="0" presStyleCnt="3" custLinFactNeighborY="-2000"/>
      <dgm:spPr/>
    </dgm:pt>
    <dgm:pt modelId="{94E609EF-BDE9-439A-AA34-78ECDA674998}" type="pres">
      <dgm:prSet presAssocID="{C675EB7F-6FE1-4EBB-92A3-BE933ED6AB81}" presName="img" presStyleLbl="fgImgPlace1" presStyleIdx="0" presStyleCnt="3"/>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6000" t="-16000" r="7000" b="-13000"/>
          </a:stretch>
        </a:blipFill>
        <a:ln>
          <a:noFill/>
        </a:ln>
      </dgm:spPr>
      <dgm:extLst>
        <a:ext uri="{E40237B7-FDA0-4F09-8148-C483321AD2D9}">
          <dgm14:cNvPr xmlns:dgm14="http://schemas.microsoft.com/office/drawing/2010/diagram" id="0" name="" descr="Business Growth outline"/>
        </a:ext>
      </dgm:extLst>
    </dgm:pt>
    <dgm:pt modelId="{EBFFA96F-B42B-4871-951E-717ADCE4BE0C}" type="pres">
      <dgm:prSet presAssocID="{C675EB7F-6FE1-4EBB-92A3-BE933ED6AB81}" presName="text" presStyleLbl="node1" presStyleIdx="0" presStyleCnt="3">
        <dgm:presLayoutVars>
          <dgm:bulletEnabled val="1"/>
        </dgm:presLayoutVars>
      </dgm:prSet>
      <dgm:spPr/>
    </dgm:pt>
    <dgm:pt modelId="{DC12B416-357A-4E6E-8DED-DAD9D5A88A14}" type="pres">
      <dgm:prSet presAssocID="{D2663D76-A4A6-4024-AE0A-9AE6F5230C85}" presName="spacer" presStyleCnt="0"/>
      <dgm:spPr/>
    </dgm:pt>
    <dgm:pt modelId="{6EF2DC7C-5A30-4F8D-8BA4-B0A4780F3E08}" type="pres">
      <dgm:prSet presAssocID="{BF523104-EEA3-43EC-8D25-E1DF4A70962B}" presName="comp" presStyleCnt="0"/>
      <dgm:spPr/>
    </dgm:pt>
    <dgm:pt modelId="{07330B8D-2B39-49CA-B8E6-91483D065DF5}" type="pres">
      <dgm:prSet presAssocID="{BF523104-EEA3-43EC-8D25-E1DF4A70962B}" presName="box" presStyleLbl="node1" presStyleIdx="1" presStyleCnt="3"/>
      <dgm:spPr/>
    </dgm:pt>
    <dgm:pt modelId="{73E5A963-7477-4E13-B1AA-C66D83735A9F}" type="pres">
      <dgm:prSet presAssocID="{BF523104-EEA3-43EC-8D25-E1DF4A70962B}" presName="img" presStyleLbl="fgImgPlace1" presStyleIdx="1" presStyleCnt="3" custScaleY="103271"/>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2000" t="-12000" r="3000" b="-8000"/>
          </a:stretch>
        </a:blipFill>
        <a:ln>
          <a:noFill/>
        </a:ln>
      </dgm:spPr>
      <dgm:extLst>
        <a:ext uri="{E40237B7-FDA0-4F09-8148-C483321AD2D9}">
          <dgm14:cNvPr xmlns:dgm14="http://schemas.microsoft.com/office/drawing/2010/diagram" id="0" name="" descr="Leaky Tap outline"/>
        </a:ext>
      </dgm:extLst>
    </dgm:pt>
    <dgm:pt modelId="{9BC154DB-EA18-4119-B757-0BE2DD441879}" type="pres">
      <dgm:prSet presAssocID="{BF523104-EEA3-43EC-8D25-E1DF4A70962B}" presName="text" presStyleLbl="node1" presStyleIdx="1" presStyleCnt="3">
        <dgm:presLayoutVars>
          <dgm:bulletEnabled val="1"/>
        </dgm:presLayoutVars>
      </dgm:prSet>
      <dgm:spPr/>
    </dgm:pt>
    <dgm:pt modelId="{77AAD067-FF1B-409F-8ADA-B3482F032343}" type="pres">
      <dgm:prSet presAssocID="{FC35B231-EC94-416A-B157-C2AF639B241A}" presName="spacer" presStyleCnt="0"/>
      <dgm:spPr/>
    </dgm:pt>
    <dgm:pt modelId="{12DF20EC-9B2D-441B-AC5C-F1D499B8FC34}" type="pres">
      <dgm:prSet presAssocID="{BD39EE88-B092-4943-9EDA-376D92D5C9F3}" presName="comp" presStyleCnt="0"/>
      <dgm:spPr/>
    </dgm:pt>
    <dgm:pt modelId="{7BACDC92-F2ED-4F94-84F3-EE32DDC720A2}" type="pres">
      <dgm:prSet presAssocID="{BD39EE88-B092-4943-9EDA-376D92D5C9F3}" presName="box" presStyleLbl="node1" presStyleIdx="2" presStyleCnt="3"/>
      <dgm:spPr/>
    </dgm:pt>
    <dgm:pt modelId="{56893667-96AC-4B1D-80C7-6AABC534889E}" type="pres">
      <dgm:prSet presAssocID="{BD39EE88-B092-4943-9EDA-376D92D5C9F3}" presName="img" presStyleLbl="fgImgPlace1" presStyleIdx="2" presStyleCnt="3"/>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7000" t="-17000" r="8000" b="-14000"/>
          </a:stretch>
        </a:blipFill>
        <a:ln>
          <a:noFill/>
        </a:ln>
      </dgm:spPr>
      <dgm:extLst>
        <a:ext uri="{E40237B7-FDA0-4F09-8148-C483321AD2D9}">
          <dgm14:cNvPr xmlns:dgm14="http://schemas.microsoft.com/office/drawing/2010/diagram" id="0" name="" descr="Map with pin with solid fill"/>
        </a:ext>
      </dgm:extLst>
    </dgm:pt>
    <dgm:pt modelId="{C61B8C7D-4EC6-49C4-A1AF-8DAF0C2459A3}" type="pres">
      <dgm:prSet presAssocID="{BD39EE88-B092-4943-9EDA-376D92D5C9F3}" presName="text" presStyleLbl="node1" presStyleIdx="2" presStyleCnt="3">
        <dgm:presLayoutVars>
          <dgm:bulletEnabled val="1"/>
        </dgm:presLayoutVars>
      </dgm:prSet>
      <dgm:spPr/>
    </dgm:pt>
  </dgm:ptLst>
  <dgm:cxnLst>
    <dgm:cxn modelId="{70825A14-0A17-440C-B58D-BACD99F65C0D}" srcId="{0326EA88-185E-4CB9-BB3F-52D0473436AE}" destId="{BD39EE88-B092-4943-9EDA-376D92D5C9F3}" srcOrd="2" destOrd="0" parTransId="{9C25A0D8-9281-4981-9329-C8731170CABC}" sibTransId="{E41083F5-53A2-406F-B5DA-1CA278A30CFB}"/>
    <dgm:cxn modelId="{5AB58422-68A1-4C64-B10B-21C110824A2D}" type="presOf" srcId="{BF523104-EEA3-43EC-8D25-E1DF4A70962B}" destId="{9BC154DB-EA18-4119-B757-0BE2DD441879}" srcOrd="1" destOrd="0" presId="urn:microsoft.com/office/officeart/2005/8/layout/vList4"/>
    <dgm:cxn modelId="{39C35843-077E-4047-86EB-8D259E1A9E89}" type="presOf" srcId="{BD39EE88-B092-4943-9EDA-376D92D5C9F3}" destId="{C61B8C7D-4EC6-49C4-A1AF-8DAF0C2459A3}" srcOrd="1" destOrd="0" presId="urn:microsoft.com/office/officeart/2005/8/layout/vList4"/>
    <dgm:cxn modelId="{A05C2C49-CBD3-4829-BF29-7063CE28A2FC}" srcId="{0326EA88-185E-4CB9-BB3F-52D0473436AE}" destId="{C675EB7F-6FE1-4EBB-92A3-BE933ED6AB81}" srcOrd="0" destOrd="0" parTransId="{FBD5F569-396B-4BA1-A70B-4E7E5448CD26}" sibTransId="{D2663D76-A4A6-4024-AE0A-9AE6F5230C85}"/>
    <dgm:cxn modelId="{12325249-B8F6-4FA1-8791-D740F9716368}" srcId="{0326EA88-185E-4CB9-BB3F-52D0473436AE}" destId="{BF523104-EEA3-43EC-8D25-E1DF4A70962B}" srcOrd="1" destOrd="0" parTransId="{13FF0948-A222-4F20-8A4C-AC98E31C962F}" sibTransId="{FC35B231-EC94-416A-B157-C2AF639B241A}"/>
    <dgm:cxn modelId="{96078355-D056-418F-BE16-5DC367D46BB2}" type="presOf" srcId="{BF523104-EEA3-43EC-8D25-E1DF4A70962B}" destId="{07330B8D-2B39-49CA-B8E6-91483D065DF5}" srcOrd="0" destOrd="0" presId="urn:microsoft.com/office/officeart/2005/8/layout/vList4"/>
    <dgm:cxn modelId="{4B37C5AA-5F2A-4885-B97F-B988B2518E29}" type="presOf" srcId="{0326EA88-185E-4CB9-BB3F-52D0473436AE}" destId="{D0C13629-E590-4DE7-AF10-C337D33393BB}" srcOrd="0" destOrd="0" presId="urn:microsoft.com/office/officeart/2005/8/layout/vList4"/>
    <dgm:cxn modelId="{0B1F28AC-963A-44C9-A390-38626CBD5CFA}" type="presOf" srcId="{C675EB7F-6FE1-4EBB-92A3-BE933ED6AB81}" destId="{B6399AE2-07B6-4742-B4DC-4B380AFB2DB6}" srcOrd="0" destOrd="0" presId="urn:microsoft.com/office/officeart/2005/8/layout/vList4"/>
    <dgm:cxn modelId="{CDF9F3B6-AE17-4D45-AC85-DEAF4A5BB51F}" type="presOf" srcId="{BD39EE88-B092-4943-9EDA-376D92D5C9F3}" destId="{7BACDC92-F2ED-4F94-84F3-EE32DDC720A2}" srcOrd="0" destOrd="0" presId="urn:microsoft.com/office/officeart/2005/8/layout/vList4"/>
    <dgm:cxn modelId="{5D2545D4-0ECF-476D-BFFE-DF8DF4506AD4}" type="presOf" srcId="{C675EB7F-6FE1-4EBB-92A3-BE933ED6AB81}" destId="{EBFFA96F-B42B-4871-951E-717ADCE4BE0C}" srcOrd="1" destOrd="0" presId="urn:microsoft.com/office/officeart/2005/8/layout/vList4"/>
    <dgm:cxn modelId="{034B873D-B407-40D9-88B4-3BE339A1FDE5}" type="presParOf" srcId="{D0C13629-E590-4DE7-AF10-C337D33393BB}" destId="{87327329-2FFE-4983-BC11-374B215B23E6}" srcOrd="0" destOrd="0" presId="urn:microsoft.com/office/officeart/2005/8/layout/vList4"/>
    <dgm:cxn modelId="{CCBA5F4B-C29C-4A90-9622-8753A3B4BD34}" type="presParOf" srcId="{87327329-2FFE-4983-BC11-374B215B23E6}" destId="{B6399AE2-07B6-4742-B4DC-4B380AFB2DB6}" srcOrd="0" destOrd="0" presId="urn:microsoft.com/office/officeart/2005/8/layout/vList4"/>
    <dgm:cxn modelId="{60D5251C-DAA9-4871-B7A4-4A544D387A35}" type="presParOf" srcId="{87327329-2FFE-4983-BC11-374B215B23E6}" destId="{94E609EF-BDE9-439A-AA34-78ECDA674998}" srcOrd="1" destOrd="0" presId="urn:microsoft.com/office/officeart/2005/8/layout/vList4"/>
    <dgm:cxn modelId="{5A8F86B2-7C99-4676-96CD-8D5E20E68C9D}" type="presParOf" srcId="{87327329-2FFE-4983-BC11-374B215B23E6}" destId="{EBFFA96F-B42B-4871-951E-717ADCE4BE0C}" srcOrd="2" destOrd="0" presId="urn:microsoft.com/office/officeart/2005/8/layout/vList4"/>
    <dgm:cxn modelId="{DD052AA2-7409-4F9F-9D31-92A5CAA62222}" type="presParOf" srcId="{D0C13629-E590-4DE7-AF10-C337D33393BB}" destId="{DC12B416-357A-4E6E-8DED-DAD9D5A88A14}" srcOrd="1" destOrd="0" presId="urn:microsoft.com/office/officeart/2005/8/layout/vList4"/>
    <dgm:cxn modelId="{5E1F2BAF-5B4F-44DC-A9AF-5087B65F300F}" type="presParOf" srcId="{D0C13629-E590-4DE7-AF10-C337D33393BB}" destId="{6EF2DC7C-5A30-4F8D-8BA4-B0A4780F3E08}" srcOrd="2" destOrd="0" presId="urn:microsoft.com/office/officeart/2005/8/layout/vList4"/>
    <dgm:cxn modelId="{44BDCD27-BFFD-4EDE-A97F-2C58F7C38636}" type="presParOf" srcId="{6EF2DC7C-5A30-4F8D-8BA4-B0A4780F3E08}" destId="{07330B8D-2B39-49CA-B8E6-91483D065DF5}" srcOrd="0" destOrd="0" presId="urn:microsoft.com/office/officeart/2005/8/layout/vList4"/>
    <dgm:cxn modelId="{FD7B5EDF-F42B-4CF3-9F31-20C67554D599}" type="presParOf" srcId="{6EF2DC7C-5A30-4F8D-8BA4-B0A4780F3E08}" destId="{73E5A963-7477-4E13-B1AA-C66D83735A9F}" srcOrd="1" destOrd="0" presId="urn:microsoft.com/office/officeart/2005/8/layout/vList4"/>
    <dgm:cxn modelId="{F8AD8F93-69DC-47AD-82AB-478B556786DB}" type="presParOf" srcId="{6EF2DC7C-5A30-4F8D-8BA4-B0A4780F3E08}" destId="{9BC154DB-EA18-4119-B757-0BE2DD441879}" srcOrd="2" destOrd="0" presId="urn:microsoft.com/office/officeart/2005/8/layout/vList4"/>
    <dgm:cxn modelId="{44885C06-B570-495F-AB51-0AC2413B9E8C}" type="presParOf" srcId="{D0C13629-E590-4DE7-AF10-C337D33393BB}" destId="{77AAD067-FF1B-409F-8ADA-B3482F032343}" srcOrd="3" destOrd="0" presId="urn:microsoft.com/office/officeart/2005/8/layout/vList4"/>
    <dgm:cxn modelId="{461B5508-D746-40EE-972D-E550CBAF5F0F}" type="presParOf" srcId="{D0C13629-E590-4DE7-AF10-C337D33393BB}" destId="{12DF20EC-9B2D-441B-AC5C-F1D499B8FC34}" srcOrd="4" destOrd="0" presId="urn:microsoft.com/office/officeart/2005/8/layout/vList4"/>
    <dgm:cxn modelId="{94B6DEB1-48B0-4F51-A55F-F34C5E9C81AC}" type="presParOf" srcId="{12DF20EC-9B2D-441B-AC5C-F1D499B8FC34}" destId="{7BACDC92-F2ED-4F94-84F3-EE32DDC720A2}" srcOrd="0" destOrd="0" presId="urn:microsoft.com/office/officeart/2005/8/layout/vList4"/>
    <dgm:cxn modelId="{267F4C89-349D-4BAA-95AE-6DFC9E1D5BE4}" type="presParOf" srcId="{12DF20EC-9B2D-441B-AC5C-F1D499B8FC34}" destId="{56893667-96AC-4B1D-80C7-6AABC534889E}" srcOrd="1" destOrd="0" presId="urn:microsoft.com/office/officeart/2005/8/layout/vList4"/>
    <dgm:cxn modelId="{6F78113C-6C09-4FF1-AD07-D8284AD6C020}" type="presParOf" srcId="{12DF20EC-9B2D-441B-AC5C-F1D499B8FC34}" destId="{C61B8C7D-4EC6-49C4-A1AF-8DAF0C2459A3}" srcOrd="2" destOrd="0" presId="urn:microsoft.com/office/officeart/2005/8/layout/vList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26EA88-185E-4CB9-BB3F-52D0473436A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675EB7F-6FE1-4EBB-92A3-BE933ED6AB81}">
      <dgm:prSet phldrT="[Text]" custT="1"/>
      <dgm:spPr>
        <a:solidFill>
          <a:srgbClr val="D9D9D9"/>
        </a:solidFill>
      </dgm:spPr>
      <dgm:t>
        <a:bodyPr/>
        <a:lstStyle/>
        <a:p>
          <a:r>
            <a:rPr lang="en-US" sz="2200" dirty="0">
              <a:solidFill>
                <a:schemeClr val="tx1"/>
              </a:solidFill>
            </a:rPr>
            <a:t>Extend the deadline for conversion requirement to reduce groundwater to more than 40% of a permittee’s total water demand from 2027 to 2030</a:t>
          </a:r>
        </a:p>
      </dgm:t>
    </dgm:pt>
    <dgm:pt modelId="{FBD5F569-396B-4BA1-A70B-4E7E5448CD26}" type="parTrans" cxnId="{A05C2C49-CBD3-4829-BF29-7063CE28A2FC}">
      <dgm:prSet/>
      <dgm:spPr/>
      <dgm:t>
        <a:bodyPr/>
        <a:lstStyle/>
        <a:p>
          <a:endParaRPr lang="en-US"/>
        </a:p>
      </dgm:t>
    </dgm:pt>
    <dgm:pt modelId="{D2663D76-A4A6-4024-AE0A-9AE6F5230C85}" type="sibTrans" cxnId="{A05C2C49-CBD3-4829-BF29-7063CE28A2FC}">
      <dgm:prSet/>
      <dgm:spPr/>
      <dgm:t>
        <a:bodyPr/>
        <a:lstStyle/>
        <a:p>
          <a:endParaRPr lang="en-US"/>
        </a:p>
      </dgm:t>
    </dgm:pt>
    <dgm:pt modelId="{BF523104-EEA3-43EC-8D25-E1DF4A70962B}">
      <dgm:prSet phldrT="[Text]" custT="1"/>
      <dgm:spPr>
        <a:solidFill>
          <a:srgbClr val="D9D9D9"/>
        </a:solidFill>
        <a:ln>
          <a:noFill/>
        </a:ln>
      </dgm:spPr>
      <dgm:t>
        <a:bodyPr/>
        <a:lstStyle/>
        <a:p>
          <a:r>
            <a:rPr lang="en-US" sz="2200" b="0" dirty="0">
              <a:solidFill>
                <a:schemeClr val="tx1"/>
              </a:solidFill>
            </a:rPr>
            <a:t>Establish a new regulatory conversion requirement for area B – groundwater reduction plans by 2035 and first conversion requirement to 70% groundwater in 2050.</a:t>
          </a:r>
        </a:p>
      </dgm:t>
    </dgm:pt>
    <dgm:pt modelId="{13FF0948-A222-4F20-8A4C-AC98E31C962F}" type="parTrans" cxnId="{12325249-B8F6-4FA1-8791-D740F9716368}">
      <dgm:prSet/>
      <dgm:spPr/>
      <dgm:t>
        <a:bodyPr/>
        <a:lstStyle/>
        <a:p>
          <a:endParaRPr lang="en-US"/>
        </a:p>
      </dgm:t>
    </dgm:pt>
    <dgm:pt modelId="{FC35B231-EC94-416A-B157-C2AF639B241A}" type="sibTrans" cxnId="{12325249-B8F6-4FA1-8791-D740F9716368}">
      <dgm:prSet/>
      <dgm:spPr/>
      <dgm:t>
        <a:bodyPr/>
        <a:lstStyle/>
        <a:p>
          <a:endParaRPr lang="en-US"/>
        </a:p>
      </dgm:t>
    </dgm:pt>
    <dgm:pt modelId="{BD39EE88-B092-4943-9EDA-376D92D5C9F3}">
      <dgm:prSet phldrT="[Text]" custT="1"/>
      <dgm:spPr>
        <a:solidFill>
          <a:srgbClr val="D9D9D9"/>
        </a:solidFill>
      </dgm:spPr>
      <dgm:t>
        <a:bodyPr/>
        <a:lstStyle/>
        <a:p>
          <a:r>
            <a:rPr lang="en-US" sz="2200" dirty="0">
              <a:solidFill>
                <a:schemeClr val="tx1"/>
              </a:solidFill>
            </a:rPr>
            <a:t>Addition of conditions to maintain a viable groundwater reduction plan based on active monitoring of subsidence. </a:t>
          </a:r>
        </a:p>
      </dgm:t>
    </dgm:pt>
    <dgm:pt modelId="{9C25A0D8-9281-4981-9329-C8731170CABC}" type="parTrans" cxnId="{70825A14-0A17-440C-B58D-BACD99F65C0D}">
      <dgm:prSet/>
      <dgm:spPr/>
      <dgm:t>
        <a:bodyPr/>
        <a:lstStyle/>
        <a:p>
          <a:endParaRPr lang="en-US"/>
        </a:p>
      </dgm:t>
    </dgm:pt>
    <dgm:pt modelId="{E41083F5-53A2-406F-B5DA-1CA278A30CFB}" type="sibTrans" cxnId="{70825A14-0A17-440C-B58D-BACD99F65C0D}">
      <dgm:prSet/>
      <dgm:spPr/>
      <dgm:t>
        <a:bodyPr/>
        <a:lstStyle/>
        <a:p>
          <a:endParaRPr lang="en-US"/>
        </a:p>
      </dgm:t>
    </dgm:pt>
    <dgm:pt modelId="{D0C13629-E590-4DE7-AF10-C337D33393BB}" type="pres">
      <dgm:prSet presAssocID="{0326EA88-185E-4CB9-BB3F-52D0473436AE}" presName="linear" presStyleCnt="0">
        <dgm:presLayoutVars>
          <dgm:dir/>
          <dgm:resizeHandles val="exact"/>
        </dgm:presLayoutVars>
      </dgm:prSet>
      <dgm:spPr/>
    </dgm:pt>
    <dgm:pt modelId="{87327329-2FFE-4983-BC11-374B215B23E6}" type="pres">
      <dgm:prSet presAssocID="{C675EB7F-6FE1-4EBB-92A3-BE933ED6AB81}" presName="comp" presStyleCnt="0"/>
      <dgm:spPr/>
    </dgm:pt>
    <dgm:pt modelId="{B6399AE2-07B6-4742-B4DC-4B380AFB2DB6}" type="pres">
      <dgm:prSet presAssocID="{C675EB7F-6FE1-4EBB-92A3-BE933ED6AB81}" presName="box" presStyleLbl="node1" presStyleIdx="0" presStyleCnt="3" custLinFactNeighborY="-2000"/>
      <dgm:spPr/>
    </dgm:pt>
    <dgm:pt modelId="{94E609EF-BDE9-439A-AA34-78ECDA674998}" type="pres">
      <dgm:prSet presAssocID="{C675EB7F-6FE1-4EBB-92A3-BE933ED6AB81}" presName="img" presStyleLbl="fgImgPlace1" presStyleIdx="0" presStyleCnt="3"/>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0000" t="-10000" r="10000" b="-10000"/>
          </a:stretch>
        </a:blipFill>
        <a:ln>
          <a:noFill/>
        </a:ln>
      </dgm:spPr>
      <dgm:extLst>
        <a:ext uri="{E40237B7-FDA0-4F09-8148-C483321AD2D9}">
          <dgm14:cNvPr xmlns:dgm14="http://schemas.microsoft.com/office/drawing/2010/diagram" id="0" name="" descr="Badge 1 with solid fill"/>
        </a:ext>
      </dgm:extLst>
    </dgm:pt>
    <dgm:pt modelId="{EBFFA96F-B42B-4871-951E-717ADCE4BE0C}" type="pres">
      <dgm:prSet presAssocID="{C675EB7F-6FE1-4EBB-92A3-BE933ED6AB81}" presName="text" presStyleLbl="node1" presStyleIdx="0" presStyleCnt="3">
        <dgm:presLayoutVars>
          <dgm:bulletEnabled val="1"/>
        </dgm:presLayoutVars>
      </dgm:prSet>
      <dgm:spPr/>
    </dgm:pt>
    <dgm:pt modelId="{DC12B416-357A-4E6E-8DED-DAD9D5A88A14}" type="pres">
      <dgm:prSet presAssocID="{D2663D76-A4A6-4024-AE0A-9AE6F5230C85}" presName="spacer" presStyleCnt="0"/>
      <dgm:spPr/>
    </dgm:pt>
    <dgm:pt modelId="{6EF2DC7C-5A30-4F8D-8BA4-B0A4780F3E08}" type="pres">
      <dgm:prSet presAssocID="{BF523104-EEA3-43EC-8D25-E1DF4A70962B}" presName="comp" presStyleCnt="0"/>
      <dgm:spPr/>
    </dgm:pt>
    <dgm:pt modelId="{07330B8D-2B39-49CA-B8E6-91483D065DF5}" type="pres">
      <dgm:prSet presAssocID="{BF523104-EEA3-43EC-8D25-E1DF4A70962B}" presName="box" presStyleLbl="node1" presStyleIdx="1" presStyleCnt="3"/>
      <dgm:spPr/>
    </dgm:pt>
    <dgm:pt modelId="{73E5A963-7477-4E13-B1AA-C66D83735A9F}" type="pres">
      <dgm:prSet presAssocID="{BF523104-EEA3-43EC-8D25-E1DF4A70962B}" presName="img" presStyleLbl="fgImgPlace1" presStyleIdx="1" presStyleCnt="3" custScaleY="103271"/>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0000" t="-10000" r="10000" b="-10000"/>
          </a:stretch>
        </a:blipFill>
        <a:ln>
          <a:noFill/>
        </a:ln>
      </dgm:spPr>
      <dgm:extLst>
        <a:ext uri="{E40237B7-FDA0-4F09-8148-C483321AD2D9}">
          <dgm14:cNvPr xmlns:dgm14="http://schemas.microsoft.com/office/drawing/2010/diagram" id="0" name="" descr="Badge with solid fill"/>
        </a:ext>
      </dgm:extLst>
    </dgm:pt>
    <dgm:pt modelId="{9BC154DB-EA18-4119-B757-0BE2DD441879}" type="pres">
      <dgm:prSet presAssocID="{BF523104-EEA3-43EC-8D25-E1DF4A70962B}" presName="text" presStyleLbl="node1" presStyleIdx="1" presStyleCnt="3">
        <dgm:presLayoutVars>
          <dgm:bulletEnabled val="1"/>
        </dgm:presLayoutVars>
      </dgm:prSet>
      <dgm:spPr/>
    </dgm:pt>
    <dgm:pt modelId="{77AAD067-FF1B-409F-8ADA-B3482F032343}" type="pres">
      <dgm:prSet presAssocID="{FC35B231-EC94-416A-B157-C2AF639B241A}" presName="spacer" presStyleCnt="0"/>
      <dgm:spPr/>
    </dgm:pt>
    <dgm:pt modelId="{12DF20EC-9B2D-441B-AC5C-F1D499B8FC34}" type="pres">
      <dgm:prSet presAssocID="{BD39EE88-B092-4943-9EDA-376D92D5C9F3}" presName="comp" presStyleCnt="0"/>
      <dgm:spPr/>
    </dgm:pt>
    <dgm:pt modelId="{7BACDC92-F2ED-4F94-84F3-EE32DDC720A2}" type="pres">
      <dgm:prSet presAssocID="{BD39EE88-B092-4943-9EDA-376D92D5C9F3}" presName="box" presStyleLbl="node1" presStyleIdx="2" presStyleCnt="3"/>
      <dgm:spPr/>
    </dgm:pt>
    <dgm:pt modelId="{56893667-96AC-4B1D-80C7-6AABC534889E}" type="pres">
      <dgm:prSet presAssocID="{BD39EE88-B092-4943-9EDA-376D92D5C9F3}" presName="img" presStyleLbl="fgImgPlace1" presStyleIdx="2" presStyleCnt="3"/>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10000" t="-10000" r="10000" b="-10000"/>
          </a:stretch>
        </a:blipFill>
        <a:ln>
          <a:noFill/>
        </a:ln>
      </dgm:spPr>
      <dgm:extLst>
        <a:ext uri="{E40237B7-FDA0-4F09-8148-C483321AD2D9}">
          <dgm14:cNvPr xmlns:dgm14="http://schemas.microsoft.com/office/drawing/2010/diagram" id="0" name="" descr="Badge 3 with solid fill"/>
        </a:ext>
      </dgm:extLst>
    </dgm:pt>
    <dgm:pt modelId="{C61B8C7D-4EC6-49C4-A1AF-8DAF0C2459A3}" type="pres">
      <dgm:prSet presAssocID="{BD39EE88-B092-4943-9EDA-376D92D5C9F3}" presName="text" presStyleLbl="node1" presStyleIdx="2" presStyleCnt="3">
        <dgm:presLayoutVars>
          <dgm:bulletEnabled val="1"/>
        </dgm:presLayoutVars>
      </dgm:prSet>
      <dgm:spPr/>
    </dgm:pt>
  </dgm:ptLst>
  <dgm:cxnLst>
    <dgm:cxn modelId="{70825A14-0A17-440C-B58D-BACD99F65C0D}" srcId="{0326EA88-185E-4CB9-BB3F-52D0473436AE}" destId="{BD39EE88-B092-4943-9EDA-376D92D5C9F3}" srcOrd="2" destOrd="0" parTransId="{9C25A0D8-9281-4981-9329-C8731170CABC}" sibTransId="{E41083F5-53A2-406F-B5DA-1CA278A30CFB}"/>
    <dgm:cxn modelId="{5AB58422-68A1-4C64-B10B-21C110824A2D}" type="presOf" srcId="{BF523104-EEA3-43EC-8D25-E1DF4A70962B}" destId="{9BC154DB-EA18-4119-B757-0BE2DD441879}" srcOrd="1" destOrd="0" presId="urn:microsoft.com/office/officeart/2005/8/layout/vList4"/>
    <dgm:cxn modelId="{39C35843-077E-4047-86EB-8D259E1A9E89}" type="presOf" srcId="{BD39EE88-B092-4943-9EDA-376D92D5C9F3}" destId="{C61B8C7D-4EC6-49C4-A1AF-8DAF0C2459A3}" srcOrd="1" destOrd="0" presId="urn:microsoft.com/office/officeart/2005/8/layout/vList4"/>
    <dgm:cxn modelId="{A05C2C49-CBD3-4829-BF29-7063CE28A2FC}" srcId="{0326EA88-185E-4CB9-BB3F-52D0473436AE}" destId="{C675EB7F-6FE1-4EBB-92A3-BE933ED6AB81}" srcOrd="0" destOrd="0" parTransId="{FBD5F569-396B-4BA1-A70B-4E7E5448CD26}" sibTransId="{D2663D76-A4A6-4024-AE0A-9AE6F5230C85}"/>
    <dgm:cxn modelId="{12325249-B8F6-4FA1-8791-D740F9716368}" srcId="{0326EA88-185E-4CB9-BB3F-52D0473436AE}" destId="{BF523104-EEA3-43EC-8D25-E1DF4A70962B}" srcOrd="1" destOrd="0" parTransId="{13FF0948-A222-4F20-8A4C-AC98E31C962F}" sibTransId="{FC35B231-EC94-416A-B157-C2AF639B241A}"/>
    <dgm:cxn modelId="{96078355-D056-418F-BE16-5DC367D46BB2}" type="presOf" srcId="{BF523104-EEA3-43EC-8D25-E1DF4A70962B}" destId="{07330B8D-2B39-49CA-B8E6-91483D065DF5}" srcOrd="0" destOrd="0" presId="urn:microsoft.com/office/officeart/2005/8/layout/vList4"/>
    <dgm:cxn modelId="{4B37C5AA-5F2A-4885-B97F-B988B2518E29}" type="presOf" srcId="{0326EA88-185E-4CB9-BB3F-52D0473436AE}" destId="{D0C13629-E590-4DE7-AF10-C337D33393BB}" srcOrd="0" destOrd="0" presId="urn:microsoft.com/office/officeart/2005/8/layout/vList4"/>
    <dgm:cxn modelId="{0B1F28AC-963A-44C9-A390-38626CBD5CFA}" type="presOf" srcId="{C675EB7F-6FE1-4EBB-92A3-BE933ED6AB81}" destId="{B6399AE2-07B6-4742-B4DC-4B380AFB2DB6}" srcOrd="0" destOrd="0" presId="urn:microsoft.com/office/officeart/2005/8/layout/vList4"/>
    <dgm:cxn modelId="{CDF9F3B6-AE17-4D45-AC85-DEAF4A5BB51F}" type="presOf" srcId="{BD39EE88-B092-4943-9EDA-376D92D5C9F3}" destId="{7BACDC92-F2ED-4F94-84F3-EE32DDC720A2}" srcOrd="0" destOrd="0" presId="urn:microsoft.com/office/officeart/2005/8/layout/vList4"/>
    <dgm:cxn modelId="{5D2545D4-0ECF-476D-BFFE-DF8DF4506AD4}" type="presOf" srcId="{C675EB7F-6FE1-4EBB-92A3-BE933ED6AB81}" destId="{EBFFA96F-B42B-4871-951E-717ADCE4BE0C}" srcOrd="1" destOrd="0" presId="urn:microsoft.com/office/officeart/2005/8/layout/vList4"/>
    <dgm:cxn modelId="{034B873D-B407-40D9-88B4-3BE339A1FDE5}" type="presParOf" srcId="{D0C13629-E590-4DE7-AF10-C337D33393BB}" destId="{87327329-2FFE-4983-BC11-374B215B23E6}" srcOrd="0" destOrd="0" presId="urn:microsoft.com/office/officeart/2005/8/layout/vList4"/>
    <dgm:cxn modelId="{CCBA5F4B-C29C-4A90-9622-8753A3B4BD34}" type="presParOf" srcId="{87327329-2FFE-4983-BC11-374B215B23E6}" destId="{B6399AE2-07B6-4742-B4DC-4B380AFB2DB6}" srcOrd="0" destOrd="0" presId="urn:microsoft.com/office/officeart/2005/8/layout/vList4"/>
    <dgm:cxn modelId="{60D5251C-DAA9-4871-B7A4-4A544D387A35}" type="presParOf" srcId="{87327329-2FFE-4983-BC11-374B215B23E6}" destId="{94E609EF-BDE9-439A-AA34-78ECDA674998}" srcOrd="1" destOrd="0" presId="urn:microsoft.com/office/officeart/2005/8/layout/vList4"/>
    <dgm:cxn modelId="{5A8F86B2-7C99-4676-96CD-8D5E20E68C9D}" type="presParOf" srcId="{87327329-2FFE-4983-BC11-374B215B23E6}" destId="{EBFFA96F-B42B-4871-951E-717ADCE4BE0C}" srcOrd="2" destOrd="0" presId="urn:microsoft.com/office/officeart/2005/8/layout/vList4"/>
    <dgm:cxn modelId="{DD052AA2-7409-4F9F-9D31-92A5CAA62222}" type="presParOf" srcId="{D0C13629-E590-4DE7-AF10-C337D33393BB}" destId="{DC12B416-357A-4E6E-8DED-DAD9D5A88A14}" srcOrd="1" destOrd="0" presId="urn:microsoft.com/office/officeart/2005/8/layout/vList4"/>
    <dgm:cxn modelId="{5E1F2BAF-5B4F-44DC-A9AF-5087B65F300F}" type="presParOf" srcId="{D0C13629-E590-4DE7-AF10-C337D33393BB}" destId="{6EF2DC7C-5A30-4F8D-8BA4-B0A4780F3E08}" srcOrd="2" destOrd="0" presId="urn:microsoft.com/office/officeart/2005/8/layout/vList4"/>
    <dgm:cxn modelId="{44BDCD27-BFFD-4EDE-A97F-2C58F7C38636}" type="presParOf" srcId="{6EF2DC7C-5A30-4F8D-8BA4-B0A4780F3E08}" destId="{07330B8D-2B39-49CA-B8E6-91483D065DF5}" srcOrd="0" destOrd="0" presId="urn:microsoft.com/office/officeart/2005/8/layout/vList4"/>
    <dgm:cxn modelId="{FD7B5EDF-F42B-4CF3-9F31-20C67554D599}" type="presParOf" srcId="{6EF2DC7C-5A30-4F8D-8BA4-B0A4780F3E08}" destId="{73E5A963-7477-4E13-B1AA-C66D83735A9F}" srcOrd="1" destOrd="0" presId="urn:microsoft.com/office/officeart/2005/8/layout/vList4"/>
    <dgm:cxn modelId="{F8AD8F93-69DC-47AD-82AB-478B556786DB}" type="presParOf" srcId="{6EF2DC7C-5A30-4F8D-8BA4-B0A4780F3E08}" destId="{9BC154DB-EA18-4119-B757-0BE2DD441879}" srcOrd="2" destOrd="0" presId="urn:microsoft.com/office/officeart/2005/8/layout/vList4"/>
    <dgm:cxn modelId="{44885C06-B570-495F-AB51-0AC2413B9E8C}" type="presParOf" srcId="{D0C13629-E590-4DE7-AF10-C337D33393BB}" destId="{77AAD067-FF1B-409F-8ADA-B3482F032343}" srcOrd="3" destOrd="0" presId="urn:microsoft.com/office/officeart/2005/8/layout/vList4"/>
    <dgm:cxn modelId="{461B5508-D746-40EE-972D-E550CBAF5F0F}" type="presParOf" srcId="{D0C13629-E590-4DE7-AF10-C337D33393BB}" destId="{12DF20EC-9B2D-441B-AC5C-F1D499B8FC34}" srcOrd="4" destOrd="0" presId="urn:microsoft.com/office/officeart/2005/8/layout/vList4"/>
    <dgm:cxn modelId="{94B6DEB1-48B0-4F51-A55F-F34C5E9C81AC}" type="presParOf" srcId="{12DF20EC-9B2D-441B-AC5C-F1D499B8FC34}" destId="{7BACDC92-F2ED-4F94-84F3-EE32DDC720A2}" srcOrd="0" destOrd="0" presId="urn:microsoft.com/office/officeart/2005/8/layout/vList4"/>
    <dgm:cxn modelId="{267F4C89-349D-4BAA-95AE-6DFC9E1D5BE4}" type="presParOf" srcId="{12DF20EC-9B2D-441B-AC5C-F1D499B8FC34}" destId="{56893667-96AC-4B1D-80C7-6AABC534889E}" srcOrd="1" destOrd="0" presId="urn:microsoft.com/office/officeart/2005/8/layout/vList4"/>
    <dgm:cxn modelId="{6F78113C-6C09-4FF1-AD07-D8284AD6C020}" type="presParOf" srcId="{12DF20EC-9B2D-441B-AC5C-F1D499B8FC34}" destId="{C61B8C7D-4EC6-49C4-A1AF-8DAF0C2459A3}" srcOrd="2" destOrd="0" presId="urn:microsoft.com/office/officeart/2005/8/layout/vList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086B1-7A13-4CC6-B73A-5C3D9CF68F1F}">
      <dsp:nvSpPr>
        <dsp:cNvPr id="0" name=""/>
        <dsp:cNvSpPr/>
      </dsp:nvSpPr>
      <dsp:spPr>
        <a:xfrm>
          <a:off x="0" y="242907"/>
          <a:ext cx="7387691"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3367" tIns="333248" rIns="573367"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latin typeface="+mn-lt"/>
              <a:ea typeface="+mn-ea"/>
              <a:cs typeface="Arial" panose="020B0604020202020204" pitchFamily="34" charset="0"/>
            </a:rPr>
            <a:t>   Collaborate with local to state water entities and providers to manage groundwater use through water planning and well permitting. </a:t>
          </a:r>
          <a:endParaRPr lang="en-US" sz="1600" kern="1200">
            <a:latin typeface="+mn-lt"/>
            <a:ea typeface="+mn-ea"/>
            <a:cs typeface="+mn-cs"/>
          </a:endParaRPr>
        </a:p>
      </dsp:txBody>
      <dsp:txXfrm>
        <a:off x="0" y="242907"/>
        <a:ext cx="7387691" cy="1134000"/>
      </dsp:txXfrm>
    </dsp:sp>
    <dsp:sp modelId="{A75AA7DB-6ECE-4E7D-9C8F-E5A840851020}">
      <dsp:nvSpPr>
        <dsp:cNvPr id="0" name=""/>
        <dsp:cNvSpPr/>
      </dsp:nvSpPr>
      <dsp:spPr>
        <a:xfrm>
          <a:off x="369384" y="6747"/>
          <a:ext cx="5171383"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466" tIns="0" rIns="195466" bIns="0" numCol="1" spcCol="1270" anchor="ctr" anchorCtr="0">
          <a:noAutofit/>
        </a:bodyPr>
        <a:lstStyle/>
        <a:p>
          <a:pPr marL="0" lvl="0" indent="0" algn="l" defTabSz="800100">
            <a:lnSpc>
              <a:spcPct val="90000"/>
            </a:lnSpc>
            <a:spcBef>
              <a:spcPct val="0"/>
            </a:spcBef>
            <a:spcAft>
              <a:spcPct val="35000"/>
            </a:spcAft>
            <a:buNone/>
          </a:pPr>
          <a:r>
            <a:rPr lang="en-US" sz="1800" b="1" kern="1200">
              <a:effectLst/>
              <a:latin typeface="+mn-lt"/>
              <a:ea typeface="+mn-ea"/>
              <a:cs typeface="Arial" panose="020B0604020202020204" pitchFamily="34" charset="0"/>
            </a:rPr>
            <a:t>GROUNDWATER REGULATION</a:t>
          </a:r>
          <a:endParaRPr lang="en-US" sz="1800" kern="1200">
            <a:effectLst/>
            <a:latin typeface="+mn-lt"/>
            <a:ea typeface="+mn-ea"/>
            <a:cs typeface="+mn-cs"/>
          </a:endParaRPr>
        </a:p>
      </dsp:txBody>
      <dsp:txXfrm>
        <a:off x="392441" y="29804"/>
        <a:ext cx="5125269" cy="426206"/>
      </dsp:txXfrm>
    </dsp:sp>
    <dsp:sp modelId="{8482F807-09C0-434E-A729-DDC95ACFA0D4}">
      <dsp:nvSpPr>
        <dsp:cNvPr id="0" name=""/>
        <dsp:cNvSpPr/>
      </dsp:nvSpPr>
      <dsp:spPr>
        <a:xfrm>
          <a:off x="0" y="1699467"/>
          <a:ext cx="7387691" cy="90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3367" tIns="333248" rIns="573367"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latin typeface="+mn-lt"/>
              <a:ea typeface="+mn-ea"/>
              <a:cs typeface="Arial" panose="020B0604020202020204" pitchFamily="34" charset="0"/>
            </a:rPr>
            <a:t>   Utilize the highest quality data to monitor groundwater usage, aquifer characteristics, and land surface changes. </a:t>
          </a:r>
        </a:p>
      </dsp:txBody>
      <dsp:txXfrm>
        <a:off x="0" y="1699467"/>
        <a:ext cx="7387691" cy="907200"/>
      </dsp:txXfrm>
    </dsp:sp>
    <dsp:sp modelId="{095C4C4A-5D89-4FDE-962A-3311E5E395E5}">
      <dsp:nvSpPr>
        <dsp:cNvPr id="0" name=""/>
        <dsp:cNvSpPr/>
      </dsp:nvSpPr>
      <dsp:spPr>
        <a:xfrm>
          <a:off x="369384" y="1463307"/>
          <a:ext cx="5171383"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466" tIns="0" rIns="195466" bIns="0" numCol="1" spcCol="1270" anchor="ctr" anchorCtr="0">
          <a:noAutofit/>
        </a:bodyPr>
        <a:lstStyle/>
        <a:p>
          <a:pPr marL="0" lvl="0" indent="0" algn="l" defTabSz="800100">
            <a:lnSpc>
              <a:spcPct val="90000"/>
            </a:lnSpc>
            <a:spcBef>
              <a:spcPct val="0"/>
            </a:spcBef>
            <a:spcAft>
              <a:spcPct val="35000"/>
            </a:spcAft>
            <a:buNone/>
          </a:pPr>
          <a:r>
            <a:rPr lang="en-US" sz="1800" b="1" kern="1200">
              <a:effectLst/>
              <a:latin typeface="+mn-lt"/>
              <a:ea typeface="+mn-ea"/>
              <a:cs typeface="Arial" panose="020B0604020202020204" pitchFamily="34" charset="0"/>
            </a:rPr>
            <a:t>RESEARCH &amp; MONITORING</a:t>
          </a:r>
          <a:endParaRPr lang="en-US" sz="1800" kern="1200">
            <a:effectLst/>
            <a:latin typeface="+mn-lt"/>
            <a:ea typeface="+mn-ea"/>
            <a:cs typeface="Arial" panose="020B0604020202020204" pitchFamily="34" charset="0"/>
          </a:endParaRPr>
        </a:p>
      </dsp:txBody>
      <dsp:txXfrm>
        <a:off x="392441" y="1486364"/>
        <a:ext cx="5125269" cy="426206"/>
      </dsp:txXfrm>
    </dsp:sp>
    <dsp:sp modelId="{38B904B9-95B1-4DCD-86B4-C4C106D52C54}">
      <dsp:nvSpPr>
        <dsp:cNvPr id="0" name=""/>
        <dsp:cNvSpPr/>
      </dsp:nvSpPr>
      <dsp:spPr>
        <a:xfrm>
          <a:off x="0" y="2929227"/>
          <a:ext cx="7387691"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3367" tIns="333248" rIns="573367"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latin typeface="+mn-lt"/>
              <a:ea typeface="+mn-ea"/>
              <a:cs typeface="Arial" panose="020B0604020202020204" pitchFamily="34" charset="0"/>
            </a:rPr>
            <a:t>   Provide permittees, businesses, and educators with water conservation tools to reduce water use and empower the community to value water.</a:t>
          </a:r>
        </a:p>
      </dsp:txBody>
      <dsp:txXfrm>
        <a:off x="0" y="2929227"/>
        <a:ext cx="7387691" cy="1134000"/>
      </dsp:txXfrm>
    </dsp:sp>
    <dsp:sp modelId="{CDCAC163-C9D2-434E-82E7-38893478717E}">
      <dsp:nvSpPr>
        <dsp:cNvPr id="0" name=""/>
        <dsp:cNvSpPr/>
      </dsp:nvSpPr>
      <dsp:spPr>
        <a:xfrm>
          <a:off x="369384" y="2693067"/>
          <a:ext cx="5171383"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466" tIns="0" rIns="195466" bIns="0" numCol="1" spcCol="1270" anchor="ctr" anchorCtr="0">
          <a:noAutofit/>
        </a:bodyPr>
        <a:lstStyle/>
        <a:p>
          <a:pPr marL="0" lvl="0" indent="0" algn="l" defTabSz="800100">
            <a:lnSpc>
              <a:spcPct val="90000"/>
            </a:lnSpc>
            <a:spcBef>
              <a:spcPct val="0"/>
            </a:spcBef>
            <a:spcAft>
              <a:spcPct val="35000"/>
            </a:spcAft>
            <a:buNone/>
          </a:pPr>
          <a:r>
            <a:rPr lang="en-US" sz="1800" b="1" kern="1200">
              <a:effectLst/>
              <a:latin typeface="+mn-lt"/>
              <a:ea typeface="+mn-ea"/>
              <a:cs typeface="Arial" panose="020B0604020202020204" pitchFamily="34" charset="0"/>
            </a:rPr>
            <a:t>WATER CONSERVATION</a:t>
          </a:r>
          <a:endParaRPr lang="en-US" sz="1800" kern="1200">
            <a:effectLst/>
            <a:latin typeface="+mn-lt"/>
            <a:ea typeface="+mn-ea"/>
            <a:cs typeface="Arial" panose="020B0604020202020204" pitchFamily="34" charset="0"/>
          </a:endParaRPr>
        </a:p>
      </dsp:txBody>
      <dsp:txXfrm>
        <a:off x="392441" y="2716124"/>
        <a:ext cx="5125269"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412EC-DA05-47A1-856E-8184B773AD03}">
      <dsp:nvSpPr>
        <dsp:cNvPr id="0" name=""/>
        <dsp:cNvSpPr/>
      </dsp:nvSpPr>
      <dsp:spPr>
        <a:xfrm>
          <a:off x="0" y="0"/>
          <a:ext cx="10058399" cy="1498931"/>
        </a:xfrm>
        <a:prstGeom prst="roundRect">
          <a:avLst>
            <a:gd name="adj" fmla="val 10000"/>
          </a:avLst>
        </a:prstGeom>
        <a:solidFill>
          <a:srgbClr val="D9D8D6">
            <a:alpha val="89804"/>
          </a:srgbClr>
        </a:solidFill>
        <a:ln>
          <a:noFill/>
        </a:ln>
        <a:effectLst/>
        <a:scene3d>
          <a:camera prst="orthographicFront">
            <a:rot lat="0" lon="0" rev="0"/>
          </a:camera>
          <a:lightRig rig="contrasting" dir="t">
            <a:rot lat="0" lon="0" rev="1200000"/>
          </a:lightRig>
        </a:scene3d>
        <a:sp3d prstMaterial="metal">
          <a:contourClr>
            <a:srgbClr val="D9D8D6"/>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Tx/>
            <a:buNone/>
          </a:pPr>
          <a:r>
            <a:rPr lang="en-US" sz="2200" kern="1200" dirty="0">
              <a:solidFill>
                <a:schemeClr val="tx1"/>
              </a:solidFill>
              <a:latin typeface="Montserrat"/>
            </a:rPr>
            <a:t>The </a:t>
          </a:r>
          <a:r>
            <a:rPr lang="en-US" sz="2200" b="1" kern="1200" dirty="0">
              <a:solidFill>
                <a:schemeClr val="tx1"/>
              </a:solidFill>
              <a:latin typeface="Montserrat"/>
            </a:rPr>
            <a:t>District's Regulatory Plan </a:t>
          </a:r>
          <a:r>
            <a:rPr lang="en-US" sz="2200" kern="1200" dirty="0">
              <a:solidFill>
                <a:schemeClr val="tx1"/>
              </a:solidFill>
              <a:latin typeface="Montserrat"/>
            </a:rPr>
            <a:t>sets a reasonable and attainable target for groundwater use within the District and has shown positive results in reducing subsidence rates.</a:t>
          </a:r>
          <a:endParaRPr lang="en-US" sz="2200" b="0" kern="1200" dirty="0">
            <a:solidFill>
              <a:schemeClr val="tx1"/>
            </a:solidFill>
            <a:latin typeface="Montserrat" pitchFamily="2" charset="0"/>
          </a:endParaRPr>
        </a:p>
      </dsp:txBody>
      <dsp:txXfrm>
        <a:off x="2161573" y="0"/>
        <a:ext cx="7896826" cy="1498931"/>
      </dsp:txXfrm>
    </dsp:sp>
    <dsp:sp modelId="{5F6383E6-FFAB-407E-8F11-3C61B2626497}">
      <dsp:nvSpPr>
        <dsp:cNvPr id="0" name=""/>
        <dsp:cNvSpPr/>
      </dsp:nvSpPr>
      <dsp:spPr>
        <a:xfrm>
          <a:off x="391224" y="149893"/>
          <a:ext cx="1529017" cy="1199145"/>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4000" b="-14000"/>
          </a:stretch>
        </a:blipFill>
        <a:ln>
          <a:noFill/>
        </a:ln>
        <a:effectLst/>
        <a:scene3d>
          <a:camera prst="orthographicFront">
            <a:rot lat="0" lon="0" rev="0"/>
          </a:camera>
          <a:lightRig rig="contrasting" dir="t">
            <a:rot lat="0" lon="0" rev="1200000"/>
          </a:lightRig>
        </a:scene3d>
        <a:sp3d z="300000"/>
      </dsp:spPr>
      <dsp:style>
        <a:lnRef idx="0">
          <a:scrgbClr r="0" g="0" b="0"/>
        </a:lnRef>
        <a:fillRef idx="0">
          <a:scrgbClr r="0" g="0" b="0"/>
        </a:fillRef>
        <a:effectRef idx="0">
          <a:scrgbClr r="0" g="0" b="0"/>
        </a:effectRef>
        <a:fontRef idx="minor">
          <a:schemeClr val="dk1"/>
        </a:fontRef>
      </dsp:style>
    </dsp:sp>
    <dsp:sp modelId="{A4B97724-B397-4B02-9952-143717AB44FD}">
      <dsp:nvSpPr>
        <dsp:cNvPr id="0" name=""/>
        <dsp:cNvSpPr/>
      </dsp:nvSpPr>
      <dsp:spPr>
        <a:xfrm>
          <a:off x="0" y="1648824"/>
          <a:ext cx="10058399" cy="1498931"/>
        </a:xfrm>
        <a:prstGeom prst="roundRect">
          <a:avLst>
            <a:gd name="adj" fmla="val 10000"/>
          </a:avLst>
        </a:prstGeom>
        <a:solidFill>
          <a:srgbClr val="D9D8D6">
            <a:alpha val="90000"/>
          </a:srgbClr>
        </a:solidFill>
        <a:ln>
          <a:noFill/>
        </a:ln>
        <a:effectLst/>
        <a:scene3d>
          <a:camera prst="orthographicFront">
            <a:rot lat="0" lon="0" rev="0"/>
          </a:camera>
          <a:lightRig rig="contrasting" dir="t">
            <a:rot lat="0" lon="0" rev="1200000"/>
          </a:lightRig>
        </a:scene3d>
        <a:sp3d prstMaterial="metal"/>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Tx/>
            <a:buNone/>
          </a:pPr>
          <a:r>
            <a:rPr lang="en-US" sz="2200" b="1" kern="1200">
              <a:solidFill>
                <a:schemeClr val="tx1"/>
              </a:solidFill>
              <a:latin typeface="Montserrat"/>
            </a:rPr>
            <a:t>Short-term projections</a:t>
          </a:r>
          <a:r>
            <a:rPr lang="en-US" sz="2200" kern="1200">
              <a:solidFill>
                <a:schemeClr val="tx1"/>
              </a:solidFill>
              <a:latin typeface="Montserrat"/>
            </a:rPr>
            <a:t> (2025-2050) show the effectiveness of the current Regulatory Plan in minimizing subsidence within Fort Bend County</a:t>
          </a:r>
          <a:r>
            <a:rPr lang="en-US" sz="2000" kern="1200">
              <a:solidFill>
                <a:schemeClr val="tx1"/>
              </a:solidFill>
              <a:latin typeface="Montserrat"/>
            </a:rPr>
            <a:t>.</a:t>
          </a:r>
          <a:endParaRPr lang="en-US" sz="2000" b="0" kern="1200">
            <a:solidFill>
              <a:schemeClr val="tx1"/>
            </a:solidFill>
            <a:latin typeface="Montserrat" pitchFamily="2" charset="0"/>
          </a:endParaRPr>
        </a:p>
      </dsp:txBody>
      <dsp:txXfrm>
        <a:off x="2161573" y="1648824"/>
        <a:ext cx="7896826" cy="1498931"/>
      </dsp:txXfrm>
    </dsp:sp>
    <dsp:sp modelId="{7F3DE229-1B19-4623-A7E3-8BF00F0ABBDD}">
      <dsp:nvSpPr>
        <dsp:cNvPr id="0" name=""/>
        <dsp:cNvSpPr/>
      </dsp:nvSpPr>
      <dsp:spPr>
        <a:xfrm>
          <a:off x="391224" y="1798717"/>
          <a:ext cx="1529017" cy="1199145"/>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4000" b="-14000"/>
          </a:stretch>
        </a:blipFill>
        <a:ln>
          <a:noFill/>
        </a:ln>
        <a:effectLst/>
        <a:scene3d>
          <a:camera prst="orthographicFront">
            <a:rot lat="0" lon="0" rev="0"/>
          </a:camera>
          <a:lightRig rig="contrasting" dir="t">
            <a:rot lat="0" lon="0" rev="1200000"/>
          </a:lightRig>
        </a:scene3d>
        <a:sp3d z="300000"/>
      </dsp:spPr>
      <dsp:style>
        <a:lnRef idx="0">
          <a:scrgbClr r="0" g="0" b="0"/>
        </a:lnRef>
        <a:fillRef idx="0">
          <a:scrgbClr r="0" g="0" b="0"/>
        </a:fillRef>
        <a:effectRef idx="0">
          <a:scrgbClr r="0" g="0" b="0"/>
        </a:effectRef>
        <a:fontRef idx="minor">
          <a:schemeClr val="dk1"/>
        </a:fontRef>
      </dsp:style>
    </dsp:sp>
    <dsp:sp modelId="{96AC6095-4F5E-4432-B8EC-3AC501AD2C12}">
      <dsp:nvSpPr>
        <dsp:cNvPr id="0" name=""/>
        <dsp:cNvSpPr/>
      </dsp:nvSpPr>
      <dsp:spPr>
        <a:xfrm>
          <a:off x="0" y="3297648"/>
          <a:ext cx="10058399" cy="1498931"/>
        </a:xfrm>
        <a:prstGeom prst="roundRect">
          <a:avLst>
            <a:gd name="adj" fmla="val 10000"/>
          </a:avLst>
        </a:prstGeom>
        <a:solidFill>
          <a:srgbClr val="D9D8D6">
            <a:alpha val="90000"/>
          </a:srgbClr>
        </a:solidFill>
        <a:ln>
          <a:noFill/>
        </a:ln>
        <a:effectLst/>
        <a:scene3d>
          <a:camera prst="orthographicFront">
            <a:rot lat="0" lon="0" rev="0"/>
          </a:camera>
          <a:lightRig rig="contrasting" dir="t">
            <a:rot lat="0" lon="0" rev="1200000"/>
          </a:lightRig>
        </a:scene3d>
        <a:sp3d prstMaterial="metal"/>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Tx/>
            <a:buNone/>
          </a:pPr>
          <a:r>
            <a:rPr lang="en-US" sz="2200" b="1" kern="1200">
              <a:solidFill>
                <a:schemeClr val="tx1"/>
              </a:solidFill>
              <a:latin typeface="Montserrat"/>
            </a:rPr>
            <a:t>Long-term projections </a:t>
          </a:r>
          <a:r>
            <a:rPr lang="en-US" sz="2200" b="0" kern="1200">
              <a:solidFill>
                <a:schemeClr val="tx1"/>
              </a:solidFill>
              <a:latin typeface="Montserrat"/>
            </a:rPr>
            <a:t>(2050-2100) reveal additional subsidence in Area B and in the southern portion of Area A as well as along the border with adjacent counties to the south and north.</a:t>
          </a:r>
          <a:endParaRPr lang="en-US" sz="2200" b="0" kern="1200">
            <a:solidFill>
              <a:schemeClr val="tx1"/>
            </a:solidFill>
            <a:latin typeface="Montserrat" pitchFamily="2" charset="0"/>
          </a:endParaRPr>
        </a:p>
      </dsp:txBody>
      <dsp:txXfrm>
        <a:off x="2161573" y="3297648"/>
        <a:ext cx="7896826" cy="1498931"/>
      </dsp:txXfrm>
    </dsp:sp>
    <dsp:sp modelId="{0DA0B717-64ED-4CEB-BCCD-62612BBC6B1D}">
      <dsp:nvSpPr>
        <dsp:cNvPr id="0" name=""/>
        <dsp:cNvSpPr/>
      </dsp:nvSpPr>
      <dsp:spPr>
        <a:xfrm>
          <a:off x="391224" y="3447541"/>
          <a:ext cx="1529017" cy="1199145"/>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4000" b="-14000"/>
          </a:stretch>
        </a:blipFill>
        <a:ln>
          <a:noFill/>
        </a:ln>
        <a:effectLst/>
        <a:scene3d>
          <a:camera prst="orthographicFront">
            <a:rot lat="0" lon="0" rev="0"/>
          </a:camera>
          <a:lightRig rig="contrasting" dir="t">
            <a:rot lat="0" lon="0" rev="1200000"/>
          </a:lightRig>
        </a:scene3d>
        <a:sp3d z="300000"/>
      </dsp:spPr>
      <dsp:style>
        <a:lnRef idx="0">
          <a:scrgbClr r="0" g="0" b="0"/>
        </a:lnRef>
        <a:fillRef idx="0">
          <a:scrgbClr r="0" g="0" b="0"/>
        </a:fillRef>
        <a:effectRef idx="0">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9AE2-07B6-4742-B4DC-4B380AFB2DB6}">
      <dsp:nvSpPr>
        <dsp:cNvPr id="0" name=""/>
        <dsp:cNvSpPr/>
      </dsp:nvSpPr>
      <dsp:spPr>
        <a:xfrm>
          <a:off x="0" y="0"/>
          <a:ext cx="10120698" cy="1549519"/>
        </a:xfrm>
        <a:prstGeom prst="roundRect">
          <a:avLst>
            <a:gd name="adj" fmla="val 10000"/>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Montserrat"/>
            </a:rPr>
            <a:t>Most of Fort Bend County will continue to experience </a:t>
          </a:r>
          <a:r>
            <a:rPr lang="en-US" sz="2200" b="1" kern="1200" dirty="0">
              <a:solidFill>
                <a:schemeClr val="tx1"/>
              </a:solidFill>
              <a:latin typeface="Montserrat"/>
            </a:rPr>
            <a:t>rapid population growth</a:t>
          </a:r>
          <a:r>
            <a:rPr lang="en-US" sz="2200" kern="1200" dirty="0">
              <a:solidFill>
                <a:schemeClr val="tx1"/>
              </a:solidFill>
              <a:latin typeface="Montserrat"/>
            </a:rPr>
            <a:t>, with the largest areas of growth in Regulatory Area B and south of the Brazos River. </a:t>
          </a:r>
          <a:endParaRPr lang="en-US" sz="2200" kern="1200" dirty="0">
            <a:solidFill>
              <a:schemeClr val="tx1"/>
            </a:solidFill>
          </a:endParaRPr>
        </a:p>
      </dsp:txBody>
      <dsp:txXfrm>
        <a:off x="2179091" y="0"/>
        <a:ext cx="7941606" cy="1549519"/>
      </dsp:txXfrm>
    </dsp:sp>
    <dsp:sp modelId="{94E609EF-BDE9-439A-AA34-78ECDA674998}">
      <dsp:nvSpPr>
        <dsp:cNvPr id="0" name=""/>
        <dsp:cNvSpPr/>
      </dsp:nvSpPr>
      <dsp:spPr>
        <a:xfrm>
          <a:off x="154951" y="154951"/>
          <a:ext cx="2024139" cy="1239615"/>
        </a:xfrm>
        <a:prstGeom prst="roundRect">
          <a:avLst>
            <a:gd name="adj" fmla="val 10000"/>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6000" t="-16000" r="7000" b="-1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30B8D-2B39-49CA-B8E6-91483D065DF5}">
      <dsp:nvSpPr>
        <dsp:cNvPr id="0" name=""/>
        <dsp:cNvSpPr/>
      </dsp:nvSpPr>
      <dsp:spPr>
        <a:xfrm>
          <a:off x="0" y="1704471"/>
          <a:ext cx="10120698" cy="1549519"/>
        </a:xfrm>
        <a:prstGeom prst="roundRect">
          <a:avLst>
            <a:gd name="adj" fmla="val 1000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latin typeface="Montserrat"/>
            </a:rPr>
            <a:t>Alternative water supplies are available</a:t>
          </a:r>
          <a:r>
            <a:rPr lang="en-US" sz="2200" kern="1200" dirty="0">
              <a:solidFill>
                <a:schemeClr val="tx1"/>
              </a:solidFill>
              <a:latin typeface="Montserrat"/>
            </a:rPr>
            <a:t> in sufficient quantities to support projected growth, though the source and time-to-delivery will vary within the District.</a:t>
          </a:r>
          <a:endParaRPr lang="en-US" sz="2200" kern="1200" dirty="0">
            <a:solidFill>
              <a:schemeClr val="tx1"/>
            </a:solidFill>
          </a:endParaRPr>
        </a:p>
      </dsp:txBody>
      <dsp:txXfrm>
        <a:off x="2179091" y="1704471"/>
        <a:ext cx="7941606" cy="1549519"/>
      </dsp:txXfrm>
    </dsp:sp>
    <dsp:sp modelId="{73E5A963-7477-4E13-B1AA-C66D83735A9F}">
      <dsp:nvSpPr>
        <dsp:cNvPr id="0" name=""/>
        <dsp:cNvSpPr/>
      </dsp:nvSpPr>
      <dsp:spPr>
        <a:xfrm>
          <a:off x="154951" y="1839149"/>
          <a:ext cx="2024139" cy="1280163"/>
        </a:xfrm>
        <a:prstGeom prst="roundRect">
          <a:avLst>
            <a:gd name="adj" fmla="val 10000"/>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2000" t="-12000" r="3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DC92-F2ED-4F94-84F3-EE32DDC720A2}">
      <dsp:nvSpPr>
        <dsp:cNvPr id="0" name=""/>
        <dsp:cNvSpPr/>
      </dsp:nvSpPr>
      <dsp:spPr>
        <a:xfrm>
          <a:off x="0" y="3408942"/>
          <a:ext cx="10120698" cy="1549519"/>
        </a:xfrm>
        <a:prstGeom prst="roundRect">
          <a:avLst>
            <a:gd name="adj" fmla="val 10000"/>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latin typeface="Montserrat"/>
            </a:rPr>
            <a:t>Additional resources will need to be dedicated to research and monitor </a:t>
          </a:r>
          <a:r>
            <a:rPr lang="en-US" sz="2200" kern="1200" dirty="0">
              <a:solidFill>
                <a:schemeClr val="tx1"/>
              </a:solidFill>
              <a:latin typeface="Montserrat"/>
            </a:rPr>
            <a:t>the impact of groundwater use on subsidence in the areas of current and future growth.</a:t>
          </a:r>
          <a:endParaRPr lang="en-US" sz="2200" kern="1200" dirty="0">
            <a:solidFill>
              <a:schemeClr val="tx1"/>
            </a:solidFill>
          </a:endParaRPr>
        </a:p>
      </dsp:txBody>
      <dsp:txXfrm>
        <a:off x="2179091" y="3408942"/>
        <a:ext cx="7941606" cy="1549519"/>
      </dsp:txXfrm>
    </dsp:sp>
    <dsp:sp modelId="{56893667-96AC-4B1D-80C7-6AABC534889E}">
      <dsp:nvSpPr>
        <dsp:cNvPr id="0" name=""/>
        <dsp:cNvSpPr/>
      </dsp:nvSpPr>
      <dsp:spPr>
        <a:xfrm>
          <a:off x="154951" y="3563894"/>
          <a:ext cx="2024139" cy="1239615"/>
        </a:xfrm>
        <a:prstGeom prst="roundRect">
          <a:avLst>
            <a:gd name="adj" fmla="val 10000"/>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7000" t="-17000" r="8000" b="-1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9AE2-07B6-4742-B4DC-4B380AFB2DB6}">
      <dsp:nvSpPr>
        <dsp:cNvPr id="0" name=""/>
        <dsp:cNvSpPr/>
      </dsp:nvSpPr>
      <dsp:spPr>
        <a:xfrm>
          <a:off x="0" y="0"/>
          <a:ext cx="10120698" cy="1549519"/>
        </a:xfrm>
        <a:prstGeom prst="roundRect">
          <a:avLst>
            <a:gd name="adj" fmla="val 10000"/>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Extend the deadline for conversion requirement to reduce groundwater to more than 40% of a permittee’s total water demand from 2027 to 2030</a:t>
          </a:r>
        </a:p>
      </dsp:txBody>
      <dsp:txXfrm>
        <a:off x="2179091" y="0"/>
        <a:ext cx="7941606" cy="1549519"/>
      </dsp:txXfrm>
    </dsp:sp>
    <dsp:sp modelId="{94E609EF-BDE9-439A-AA34-78ECDA674998}">
      <dsp:nvSpPr>
        <dsp:cNvPr id="0" name=""/>
        <dsp:cNvSpPr/>
      </dsp:nvSpPr>
      <dsp:spPr>
        <a:xfrm>
          <a:off x="154951" y="154951"/>
          <a:ext cx="2024139" cy="1239615"/>
        </a:xfrm>
        <a:prstGeom prst="roundRect">
          <a:avLst>
            <a:gd name="adj" fmla="val 10000"/>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0000" t="-10000" r="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30B8D-2B39-49CA-B8E6-91483D065DF5}">
      <dsp:nvSpPr>
        <dsp:cNvPr id="0" name=""/>
        <dsp:cNvSpPr/>
      </dsp:nvSpPr>
      <dsp:spPr>
        <a:xfrm>
          <a:off x="0" y="1704471"/>
          <a:ext cx="10120698" cy="1549519"/>
        </a:xfrm>
        <a:prstGeom prst="roundRect">
          <a:avLst>
            <a:gd name="adj" fmla="val 10000"/>
          </a:avLst>
        </a:prstGeom>
        <a:solidFill>
          <a:srgbClr val="D9D9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chemeClr val="tx1"/>
              </a:solidFill>
            </a:rPr>
            <a:t>Establish a new regulatory conversion requirement for area B – groundwater reduction plans by 2035 and first conversion requirement to 70% groundwater in 2050.</a:t>
          </a:r>
        </a:p>
      </dsp:txBody>
      <dsp:txXfrm>
        <a:off x="2179091" y="1704471"/>
        <a:ext cx="7941606" cy="1549519"/>
      </dsp:txXfrm>
    </dsp:sp>
    <dsp:sp modelId="{73E5A963-7477-4E13-B1AA-C66D83735A9F}">
      <dsp:nvSpPr>
        <dsp:cNvPr id="0" name=""/>
        <dsp:cNvSpPr/>
      </dsp:nvSpPr>
      <dsp:spPr>
        <a:xfrm>
          <a:off x="154951" y="1839149"/>
          <a:ext cx="2024139" cy="1280163"/>
        </a:xfrm>
        <a:prstGeom prst="roundRect">
          <a:avLst>
            <a:gd name="adj" fmla="val 10000"/>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0000" t="-10000" r="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DC92-F2ED-4F94-84F3-EE32DDC720A2}">
      <dsp:nvSpPr>
        <dsp:cNvPr id="0" name=""/>
        <dsp:cNvSpPr/>
      </dsp:nvSpPr>
      <dsp:spPr>
        <a:xfrm>
          <a:off x="0" y="3408942"/>
          <a:ext cx="10120698" cy="1549519"/>
        </a:xfrm>
        <a:prstGeom prst="roundRect">
          <a:avLst>
            <a:gd name="adj" fmla="val 10000"/>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Addition of conditions to maintain a viable groundwater reduction plan based on active monitoring of subsidence. </a:t>
          </a:r>
        </a:p>
      </dsp:txBody>
      <dsp:txXfrm>
        <a:off x="2179091" y="3408942"/>
        <a:ext cx="7941606" cy="1549519"/>
      </dsp:txXfrm>
    </dsp:sp>
    <dsp:sp modelId="{56893667-96AC-4B1D-80C7-6AABC534889E}">
      <dsp:nvSpPr>
        <dsp:cNvPr id="0" name=""/>
        <dsp:cNvSpPr/>
      </dsp:nvSpPr>
      <dsp:spPr>
        <a:xfrm>
          <a:off x="154951" y="3563894"/>
          <a:ext cx="2024139" cy="1239615"/>
        </a:xfrm>
        <a:prstGeom prst="roundRect">
          <a:avLst>
            <a:gd name="adj" fmla="val 10000"/>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10000" t="-10000" r="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0.44922</cdr:x>
      <cdr:y>0.05975</cdr:y>
    </cdr:from>
    <cdr:to>
      <cdr:x>0.72155</cdr:x>
      <cdr:y>0.13215</cdr:y>
    </cdr:to>
    <cdr:sp macro="" textlink="">
      <cdr:nvSpPr>
        <cdr:cNvPr id="2" name="TextBox 2"/>
        <cdr:cNvSpPr txBox="1"/>
      </cdr:nvSpPr>
      <cdr:spPr>
        <a:xfrm xmlns:a="http://schemas.openxmlformats.org/drawingml/2006/main">
          <a:off x="1134780" y="228600"/>
          <a:ext cx="68792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9 MGD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2"/>
            <a:ext cx="4028440" cy="350760"/>
          </a:xfrm>
          <a:prstGeom prst="rect">
            <a:avLst/>
          </a:prstGeom>
          <a:noFill/>
          <a:ln w="9525">
            <a:noFill/>
            <a:miter lim="800000"/>
            <a:headEnd/>
            <a:tailEnd/>
          </a:ln>
          <a:effectLst/>
        </p:spPr>
        <p:txBody>
          <a:bodyPr vert="horz" wrap="square" lIns="91357" tIns="45680" rIns="91357" bIns="4568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9459" name="Rectangle 3"/>
          <p:cNvSpPr>
            <a:spLocks noGrp="1" noChangeArrowheads="1"/>
          </p:cNvSpPr>
          <p:nvPr>
            <p:ph type="dt" sz="quarter" idx="1"/>
          </p:nvPr>
        </p:nvSpPr>
        <p:spPr bwMode="auto">
          <a:xfrm>
            <a:off x="5267964" y="2"/>
            <a:ext cx="4028440" cy="350760"/>
          </a:xfrm>
          <a:prstGeom prst="rect">
            <a:avLst/>
          </a:prstGeom>
          <a:noFill/>
          <a:ln w="9525">
            <a:noFill/>
            <a:miter lim="800000"/>
            <a:headEnd/>
            <a:tailEnd/>
          </a:ln>
          <a:effectLst/>
        </p:spPr>
        <p:txBody>
          <a:bodyPr vert="horz" wrap="square" lIns="91357" tIns="45680" rIns="91357" bIns="4568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19460" name="Rectangle 4"/>
          <p:cNvSpPr>
            <a:spLocks noGrp="1" noChangeArrowheads="1"/>
          </p:cNvSpPr>
          <p:nvPr>
            <p:ph type="ftr" sz="quarter" idx="2"/>
          </p:nvPr>
        </p:nvSpPr>
        <p:spPr bwMode="auto">
          <a:xfrm>
            <a:off x="1" y="6659645"/>
            <a:ext cx="4028440" cy="350759"/>
          </a:xfrm>
          <a:prstGeom prst="rect">
            <a:avLst/>
          </a:prstGeom>
          <a:noFill/>
          <a:ln w="9525">
            <a:noFill/>
            <a:miter lim="800000"/>
            <a:headEnd/>
            <a:tailEnd/>
          </a:ln>
          <a:effectLst/>
        </p:spPr>
        <p:txBody>
          <a:bodyPr vert="horz" wrap="square" lIns="91357" tIns="45680" rIns="91357" bIns="4568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9461" name="Rectangle 5"/>
          <p:cNvSpPr>
            <a:spLocks noGrp="1" noChangeArrowheads="1"/>
          </p:cNvSpPr>
          <p:nvPr>
            <p:ph type="sldNum" sz="quarter" idx="3"/>
          </p:nvPr>
        </p:nvSpPr>
        <p:spPr bwMode="auto">
          <a:xfrm>
            <a:off x="5267964" y="6659645"/>
            <a:ext cx="4028440" cy="350759"/>
          </a:xfrm>
          <a:prstGeom prst="rect">
            <a:avLst/>
          </a:prstGeom>
          <a:noFill/>
          <a:ln w="9525">
            <a:noFill/>
            <a:miter lim="800000"/>
            <a:headEnd/>
            <a:tailEnd/>
          </a:ln>
          <a:effectLst/>
        </p:spPr>
        <p:txBody>
          <a:bodyPr vert="horz" wrap="square" lIns="91357" tIns="45680" rIns="91357" bIns="45680" numCol="1" anchor="b" anchorCtr="0" compatLnSpc="1">
            <a:prstTxWarp prst="textNoShape">
              <a:avLst/>
            </a:prstTxWarp>
          </a:bodyPr>
          <a:lstStyle>
            <a:lvl1pPr algn="r" eaLnBrk="1" hangingPunct="1">
              <a:defRPr sz="1200">
                <a:latin typeface="Times New Roman" pitchFamily="18" charset="0"/>
              </a:defRPr>
            </a:lvl1pPr>
          </a:lstStyle>
          <a:p>
            <a:pPr>
              <a:defRPr/>
            </a:pPr>
            <a:fld id="{205463A6-CE47-4E4C-BA73-885121C780C8}" type="slidenum">
              <a:rPr lang="en-US"/>
              <a:pPr>
                <a:defRPr/>
              </a:pPr>
              <a:t>‹#›</a:t>
            </a:fld>
            <a:endParaRPr lang="en-US" dirty="0"/>
          </a:p>
        </p:txBody>
      </p:sp>
    </p:spTree>
    <p:extLst>
      <p:ext uri="{BB962C8B-B14F-4D97-AF65-F5344CB8AC3E}">
        <p14:creationId xmlns:p14="http://schemas.microsoft.com/office/powerpoint/2010/main" val="3361794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1" y="2"/>
            <a:ext cx="4028440" cy="350760"/>
          </a:xfrm>
          <a:prstGeom prst="rect">
            <a:avLst/>
          </a:prstGeom>
          <a:noFill/>
          <a:ln w="9525">
            <a:noFill/>
            <a:miter lim="800000"/>
            <a:headEnd/>
            <a:tailEnd/>
          </a:ln>
          <a:effectLst/>
        </p:spPr>
        <p:txBody>
          <a:bodyPr vert="horz" wrap="square" lIns="91357" tIns="45680" rIns="91357" bIns="4568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23907" name="Rectangle 3"/>
          <p:cNvSpPr>
            <a:spLocks noGrp="1" noChangeArrowheads="1"/>
          </p:cNvSpPr>
          <p:nvPr>
            <p:ph type="dt" idx="1"/>
          </p:nvPr>
        </p:nvSpPr>
        <p:spPr bwMode="auto">
          <a:xfrm>
            <a:off x="5265813" y="2"/>
            <a:ext cx="4028440" cy="350760"/>
          </a:xfrm>
          <a:prstGeom prst="rect">
            <a:avLst/>
          </a:prstGeom>
          <a:noFill/>
          <a:ln w="9525">
            <a:noFill/>
            <a:miter lim="800000"/>
            <a:headEnd/>
            <a:tailEnd/>
          </a:ln>
          <a:effectLst/>
        </p:spPr>
        <p:txBody>
          <a:bodyPr vert="horz" wrap="square" lIns="91357" tIns="45680" rIns="91357" bIns="4568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2311400" y="525463"/>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p:cNvSpPr>
            <a:spLocks noGrp="1" noChangeArrowheads="1"/>
          </p:cNvSpPr>
          <p:nvPr>
            <p:ph type="body" sz="quarter" idx="3"/>
          </p:nvPr>
        </p:nvSpPr>
        <p:spPr bwMode="auto">
          <a:xfrm>
            <a:off x="929640" y="3330425"/>
            <a:ext cx="7437120" cy="3154441"/>
          </a:xfrm>
          <a:prstGeom prst="rect">
            <a:avLst/>
          </a:prstGeom>
          <a:noFill/>
          <a:ln w="9525">
            <a:noFill/>
            <a:miter lim="800000"/>
            <a:headEnd/>
            <a:tailEnd/>
          </a:ln>
          <a:effectLst/>
        </p:spPr>
        <p:txBody>
          <a:bodyPr vert="horz" wrap="square" lIns="91357" tIns="45680" rIns="91357" bIns="456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p:cNvSpPr>
            <a:spLocks noGrp="1" noChangeArrowheads="1"/>
          </p:cNvSpPr>
          <p:nvPr>
            <p:ph type="ftr" sz="quarter" idx="4"/>
          </p:nvPr>
        </p:nvSpPr>
        <p:spPr bwMode="auto">
          <a:xfrm>
            <a:off x="1" y="6658446"/>
            <a:ext cx="4028440" cy="350760"/>
          </a:xfrm>
          <a:prstGeom prst="rect">
            <a:avLst/>
          </a:prstGeom>
          <a:noFill/>
          <a:ln w="9525">
            <a:noFill/>
            <a:miter lim="800000"/>
            <a:headEnd/>
            <a:tailEnd/>
          </a:ln>
          <a:effectLst/>
        </p:spPr>
        <p:txBody>
          <a:bodyPr vert="horz" wrap="square" lIns="91357" tIns="45680" rIns="91357" bIns="4568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23911" name="Rectangle 7"/>
          <p:cNvSpPr>
            <a:spLocks noGrp="1" noChangeArrowheads="1"/>
          </p:cNvSpPr>
          <p:nvPr>
            <p:ph type="sldNum" sz="quarter" idx="5"/>
          </p:nvPr>
        </p:nvSpPr>
        <p:spPr bwMode="auto">
          <a:xfrm>
            <a:off x="5265813" y="6658446"/>
            <a:ext cx="4028440" cy="350760"/>
          </a:xfrm>
          <a:prstGeom prst="rect">
            <a:avLst/>
          </a:prstGeom>
          <a:noFill/>
          <a:ln w="9525">
            <a:noFill/>
            <a:miter lim="800000"/>
            <a:headEnd/>
            <a:tailEnd/>
          </a:ln>
          <a:effectLst/>
        </p:spPr>
        <p:txBody>
          <a:bodyPr vert="horz" wrap="square" lIns="91357" tIns="45680" rIns="91357" bIns="45680" numCol="1" anchor="b" anchorCtr="0" compatLnSpc="1">
            <a:prstTxWarp prst="textNoShape">
              <a:avLst/>
            </a:prstTxWarp>
          </a:bodyPr>
          <a:lstStyle>
            <a:lvl1pPr algn="r" eaLnBrk="1" hangingPunct="1">
              <a:defRPr sz="1200">
                <a:latin typeface="Times New Roman" pitchFamily="18" charset="0"/>
              </a:defRPr>
            </a:lvl1pPr>
          </a:lstStyle>
          <a:p>
            <a:pPr>
              <a:defRPr/>
            </a:pPr>
            <a:fld id="{01EDE843-2995-44DA-B28C-5B6B14A19866}" type="slidenum">
              <a:rPr lang="en-US"/>
              <a:pPr>
                <a:defRPr/>
              </a:pPr>
              <a:t>‹#›</a:t>
            </a:fld>
            <a:endParaRPr lang="en-US" dirty="0"/>
          </a:p>
        </p:txBody>
      </p:sp>
    </p:spTree>
    <p:extLst>
      <p:ext uri="{BB962C8B-B14F-4D97-AF65-F5344CB8AC3E}">
        <p14:creationId xmlns:p14="http://schemas.microsoft.com/office/powerpoint/2010/main" val="3575285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2311400" y="525463"/>
            <a:ext cx="4673600" cy="262890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itchFamily="34" charset="0"/>
              </a:defRPr>
            </a:lvl1pPr>
            <a:lvl2pPr marL="742315" indent="-285504">
              <a:defRPr>
                <a:solidFill>
                  <a:schemeClr val="tx1"/>
                </a:solidFill>
                <a:latin typeface="Arial Black" pitchFamily="34" charset="0"/>
              </a:defRPr>
            </a:lvl2pPr>
            <a:lvl3pPr marL="1142024" indent="-228406">
              <a:defRPr>
                <a:solidFill>
                  <a:schemeClr val="tx1"/>
                </a:solidFill>
                <a:latin typeface="Arial Black" pitchFamily="34" charset="0"/>
              </a:defRPr>
            </a:lvl3pPr>
            <a:lvl4pPr marL="1598832" indent="-228406">
              <a:defRPr>
                <a:solidFill>
                  <a:schemeClr val="tx1"/>
                </a:solidFill>
                <a:latin typeface="Arial Black" pitchFamily="34" charset="0"/>
              </a:defRPr>
            </a:lvl4pPr>
            <a:lvl5pPr marL="2055641" indent="-228406">
              <a:defRPr>
                <a:solidFill>
                  <a:schemeClr val="tx1"/>
                </a:solidFill>
                <a:latin typeface="Arial Black" pitchFamily="34" charset="0"/>
              </a:defRPr>
            </a:lvl5pPr>
            <a:lvl6pPr marL="2512453" indent="-228406" eaLnBrk="0" fontAlgn="base" hangingPunct="0">
              <a:spcBef>
                <a:spcPct val="0"/>
              </a:spcBef>
              <a:spcAft>
                <a:spcPct val="0"/>
              </a:spcAft>
              <a:defRPr>
                <a:solidFill>
                  <a:schemeClr val="tx1"/>
                </a:solidFill>
                <a:latin typeface="Arial Black" pitchFamily="34" charset="0"/>
              </a:defRPr>
            </a:lvl6pPr>
            <a:lvl7pPr marL="2969259" indent="-228406" eaLnBrk="0" fontAlgn="base" hangingPunct="0">
              <a:spcBef>
                <a:spcPct val="0"/>
              </a:spcBef>
              <a:spcAft>
                <a:spcPct val="0"/>
              </a:spcAft>
              <a:defRPr>
                <a:solidFill>
                  <a:schemeClr val="tx1"/>
                </a:solidFill>
                <a:latin typeface="Arial Black" pitchFamily="34" charset="0"/>
              </a:defRPr>
            </a:lvl7pPr>
            <a:lvl8pPr marL="3426071" indent="-228406" eaLnBrk="0" fontAlgn="base" hangingPunct="0">
              <a:spcBef>
                <a:spcPct val="0"/>
              </a:spcBef>
              <a:spcAft>
                <a:spcPct val="0"/>
              </a:spcAft>
              <a:defRPr>
                <a:solidFill>
                  <a:schemeClr val="tx1"/>
                </a:solidFill>
                <a:latin typeface="Arial Black" pitchFamily="34" charset="0"/>
              </a:defRPr>
            </a:lvl8pPr>
            <a:lvl9pPr marL="3882880" indent="-228406" eaLnBrk="0" fontAlgn="base" hangingPunct="0">
              <a:spcBef>
                <a:spcPct val="0"/>
              </a:spcBef>
              <a:spcAft>
                <a:spcPct val="0"/>
              </a:spcAft>
              <a:defRPr>
                <a:solidFill>
                  <a:schemeClr val="tx1"/>
                </a:solidFill>
                <a:latin typeface="Arial Black" pitchFamily="34" charset="0"/>
              </a:defRPr>
            </a:lvl9pPr>
          </a:lstStyle>
          <a:p>
            <a:fld id="{043FD247-5D0C-4C9F-92E8-0C740FAF1676}" type="slidenum">
              <a:rPr lang="en-US" smtClean="0">
                <a:latin typeface="Times New Roman" pitchFamily="18" charset="0"/>
              </a:rPr>
              <a:pPr/>
              <a:t>1</a:t>
            </a:fld>
            <a:endParaRPr lang="en-US" dirty="0">
              <a:latin typeface="Times New Roman" pitchFamily="18" charset="0"/>
            </a:endParaRPr>
          </a:p>
        </p:txBody>
      </p:sp>
    </p:spTree>
    <p:extLst>
      <p:ext uri="{BB962C8B-B14F-4D97-AF65-F5344CB8AC3E}">
        <p14:creationId xmlns:p14="http://schemas.microsoft.com/office/powerpoint/2010/main" val="4257598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This chart shows total</a:t>
            </a:r>
            <a:r>
              <a:rPr lang="en-US" baseline="0" dirty="0"/>
              <a:t> water demand and conversion rates starting in 2012 which was before the 30% alternative water conversion requirement. Since the required conversion in 2014, the GRP has consistently over converting. Therefore, we are in compliance with the current 30% alternative water regulations. As of Jan 1</a:t>
            </a:r>
            <a:r>
              <a:rPr lang="en-US" baseline="30000" dirty="0"/>
              <a:t>st</a:t>
            </a:r>
            <a:r>
              <a:rPr lang="en-US" baseline="0" dirty="0"/>
              <a:t> 2025, we are no longer earning over conversion credits per the FBSD as that was the original 2</a:t>
            </a:r>
            <a:r>
              <a:rPr lang="en-US" baseline="30000" dirty="0"/>
              <a:t>nd</a:t>
            </a:r>
            <a:r>
              <a:rPr lang="en-US" baseline="0" dirty="0"/>
              <a:t> conversion date to 60% alternative water.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1EDE843-2995-44DA-B28C-5B6B14A19866}" type="slidenum">
              <a:rPr lang="en-US" smtClean="0"/>
              <a:pPr>
                <a:defRPr/>
              </a:pPr>
              <a:t>20</a:t>
            </a:fld>
            <a:endParaRPr lang="en-US" dirty="0"/>
          </a:p>
        </p:txBody>
      </p:sp>
    </p:spTree>
    <p:extLst>
      <p:ext uri="{BB962C8B-B14F-4D97-AF65-F5344CB8AC3E}">
        <p14:creationId xmlns:p14="http://schemas.microsoft.com/office/powerpoint/2010/main" val="129627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starting an update of the IWRP in early 2026. Keep an eye out for communications looking for public input throughout the process. Having this long-term water supply plan allows us to </a:t>
            </a:r>
          </a:p>
          <a:p>
            <a:r>
              <a:rPr lang="en-US" dirty="0"/>
              <a:t>	1. Remain in compliance with the FBSD regulations </a:t>
            </a:r>
          </a:p>
          <a:p>
            <a:r>
              <a:rPr lang="en-US" dirty="0"/>
              <a:t>	2. Plan CIP projects for the future</a:t>
            </a:r>
          </a:p>
          <a:p>
            <a:r>
              <a:rPr lang="en-US" dirty="0"/>
              <a:t>	3. Maximize our ability to offset CIP costs with our groundwater credit bank </a:t>
            </a:r>
          </a:p>
          <a:p>
            <a:r>
              <a:rPr lang="en-US" dirty="0"/>
              <a:t>	4. Informing our council and community members </a:t>
            </a:r>
          </a:p>
          <a:p>
            <a:endParaRPr lang="en-US" dirty="0"/>
          </a:p>
        </p:txBody>
      </p:sp>
      <p:sp>
        <p:nvSpPr>
          <p:cNvPr id="4" name="Slide Number Placeholder 3"/>
          <p:cNvSpPr>
            <a:spLocks noGrp="1"/>
          </p:cNvSpPr>
          <p:nvPr>
            <p:ph type="sldNum" sz="quarter" idx="5"/>
          </p:nvPr>
        </p:nvSpPr>
        <p:spPr/>
        <p:txBody>
          <a:bodyPr/>
          <a:lstStyle/>
          <a:p>
            <a:pPr defTabSz="914266" fontAlgn="auto">
              <a:spcBef>
                <a:spcPts val="0"/>
              </a:spcBef>
              <a:spcAft>
                <a:spcPts val="0"/>
              </a:spcAft>
              <a:defRPr/>
            </a:pPr>
            <a:fld id="{893B0CF2-7F87-4E02-A248-870047730F99}" type="slidenum">
              <a:rPr lang="en-US">
                <a:solidFill>
                  <a:prstClr val="black"/>
                </a:solidFill>
                <a:latin typeface="Calibri" panose="020F0502020204030204"/>
              </a:rPr>
              <a:pPr defTabSz="914266" fontAlgn="auto">
                <a:spcBef>
                  <a:spcPts val="0"/>
                </a:spcBef>
                <a:spcAft>
                  <a:spcPts val="0"/>
                </a:spcAft>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60787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HJR7 and SB7 – adding funding for new water supplies </a:t>
            </a:r>
          </a:p>
          <a:p>
            <a:endParaRPr lang="en-US" dirty="0"/>
          </a:p>
          <a:p>
            <a:r>
              <a:rPr lang="en-US" dirty="0"/>
              <a:t>HB157 – directs TCEQ to prepare a report for each PWS looking at projected risks and recommendations for preventing unplanned downtime during disasters</a:t>
            </a:r>
          </a:p>
          <a:p>
            <a:endParaRPr lang="en-US" dirty="0"/>
          </a:p>
          <a:p>
            <a:r>
              <a:rPr lang="en-US" dirty="0"/>
              <a:t>SB1967 – created a financing pathway for combined flood mitigation + water supply projects </a:t>
            </a:r>
          </a:p>
          <a:p>
            <a:endParaRPr lang="en-US" dirty="0"/>
          </a:p>
          <a:p>
            <a:r>
              <a:rPr lang="en-US" dirty="0"/>
              <a:t>HB29 – water loss audit validations for municipalities serving 150k service connections </a:t>
            </a:r>
          </a:p>
          <a:p>
            <a:r>
              <a:rPr lang="en-US" dirty="0"/>
              <a:t>SB1190 &amp; HB2605 – mitigation plans if municipalities exceed the expectations of water loss targets</a:t>
            </a:r>
          </a:p>
        </p:txBody>
      </p:sp>
      <p:sp>
        <p:nvSpPr>
          <p:cNvPr id="4" name="Slide Number Placeholder 3"/>
          <p:cNvSpPr>
            <a:spLocks noGrp="1"/>
          </p:cNvSpPr>
          <p:nvPr>
            <p:ph type="sldNum" sz="quarter" idx="5"/>
          </p:nvPr>
        </p:nvSpPr>
        <p:spPr/>
        <p:txBody>
          <a:bodyPr/>
          <a:lstStyle/>
          <a:p>
            <a:pPr>
              <a:defRPr/>
            </a:pPr>
            <a:fld id="{01EDE843-2995-44DA-B28C-5B6B14A19866}" type="slidenum">
              <a:rPr lang="en-US" smtClean="0"/>
              <a:pPr>
                <a:defRPr/>
              </a:pPr>
              <a:t>22</a:t>
            </a:fld>
            <a:endParaRPr lang="en-US" dirty="0"/>
          </a:p>
        </p:txBody>
      </p:sp>
    </p:spTree>
    <p:extLst>
      <p:ext uri="{BB962C8B-B14F-4D97-AF65-F5344CB8AC3E}">
        <p14:creationId xmlns:p14="http://schemas.microsoft.com/office/powerpoint/2010/main" val="256513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EDE843-2995-44DA-B28C-5B6B14A19866}" type="slidenum">
              <a:rPr lang="en-US" smtClean="0"/>
              <a:pPr>
                <a:defRPr/>
              </a:pPr>
              <a:t>24</a:t>
            </a:fld>
            <a:endParaRPr lang="en-US" dirty="0"/>
          </a:p>
        </p:txBody>
      </p:sp>
    </p:spTree>
    <p:extLst>
      <p:ext uri="{BB962C8B-B14F-4D97-AF65-F5344CB8AC3E}">
        <p14:creationId xmlns:p14="http://schemas.microsoft.com/office/powerpoint/2010/main" val="1455031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425450" y="668338"/>
            <a:ext cx="5937250" cy="33401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itchFamily="34" charset="0"/>
              </a:defRPr>
            </a:lvl1pPr>
            <a:lvl2pPr marL="715815" indent="-275314">
              <a:defRPr>
                <a:solidFill>
                  <a:schemeClr val="tx1"/>
                </a:solidFill>
                <a:latin typeface="Arial Black" pitchFamily="34" charset="0"/>
              </a:defRPr>
            </a:lvl2pPr>
            <a:lvl3pPr marL="1101253" indent="-220250">
              <a:defRPr>
                <a:solidFill>
                  <a:schemeClr val="tx1"/>
                </a:solidFill>
                <a:latin typeface="Arial Black" pitchFamily="34" charset="0"/>
              </a:defRPr>
            </a:lvl3pPr>
            <a:lvl4pPr marL="1541754" indent="-220250">
              <a:defRPr>
                <a:solidFill>
                  <a:schemeClr val="tx1"/>
                </a:solidFill>
                <a:latin typeface="Arial Black" pitchFamily="34" charset="0"/>
              </a:defRPr>
            </a:lvl4pPr>
            <a:lvl5pPr marL="1982257" indent="-220250">
              <a:defRPr>
                <a:solidFill>
                  <a:schemeClr val="tx1"/>
                </a:solidFill>
                <a:latin typeface="Arial Black" pitchFamily="34" charset="0"/>
              </a:defRPr>
            </a:lvl5pPr>
            <a:lvl6pPr marL="2422757" indent="-220250" eaLnBrk="0" fontAlgn="base" hangingPunct="0">
              <a:spcBef>
                <a:spcPct val="0"/>
              </a:spcBef>
              <a:spcAft>
                <a:spcPct val="0"/>
              </a:spcAft>
              <a:defRPr>
                <a:solidFill>
                  <a:schemeClr val="tx1"/>
                </a:solidFill>
                <a:latin typeface="Arial Black" pitchFamily="34" charset="0"/>
              </a:defRPr>
            </a:lvl6pPr>
            <a:lvl7pPr marL="2863258" indent="-220250" eaLnBrk="0" fontAlgn="base" hangingPunct="0">
              <a:spcBef>
                <a:spcPct val="0"/>
              </a:spcBef>
              <a:spcAft>
                <a:spcPct val="0"/>
              </a:spcAft>
              <a:defRPr>
                <a:solidFill>
                  <a:schemeClr val="tx1"/>
                </a:solidFill>
                <a:latin typeface="Arial Black" pitchFamily="34" charset="0"/>
              </a:defRPr>
            </a:lvl7pPr>
            <a:lvl8pPr marL="3303761" indent="-220250" eaLnBrk="0" fontAlgn="base" hangingPunct="0">
              <a:spcBef>
                <a:spcPct val="0"/>
              </a:spcBef>
              <a:spcAft>
                <a:spcPct val="0"/>
              </a:spcAft>
              <a:defRPr>
                <a:solidFill>
                  <a:schemeClr val="tx1"/>
                </a:solidFill>
                <a:latin typeface="Arial Black" pitchFamily="34" charset="0"/>
              </a:defRPr>
            </a:lvl8pPr>
            <a:lvl9pPr marL="3744262" indent="-220250" eaLnBrk="0" fontAlgn="base" hangingPunct="0">
              <a:spcBef>
                <a:spcPct val="0"/>
              </a:spcBef>
              <a:spcAft>
                <a:spcPct val="0"/>
              </a:spcAft>
              <a:defRPr>
                <a:solidFill>
                  <a:schemeClr val="tx1"/>
                </a:solidFill>
                <a:latin typeface="Arial Black" pitchFamily="34" charset="0"/>
              </a:defRPr>
            </a:lvl9pPr>
          </a:lstStyle>
          <a:p>
            <a:pPr defTabSz="881390">
              <a:defRPr/>
            </a:pPr>
            <a:fld id="{C895B377-56EC-4E11-B393-C9B6CD2084DB}" type="slidenum">
              <a:rPr lang="en-US">
                <a:solidFill>
                  <a:prstClr val="black"/>
                </a:solidFill>
                <a:latin typeface="Times New Roman" pitchFamily="18" charset="0"/>
              </a:rPr>
              <a:pPr defTabSz="881390">
                <a:defRPr/>
              </a:pPr>
              <a:t>25</a:t>
            </a:fld>
            <a:endParaRPr lang="en-US" dirty="0">
              <a:solidFill>
                <a:prstClr val="black"/>
              </a:solidFill>
              <a:latin typeface="Times New Roman" pitchFamily="18" charset="0"/>
            </a:endParaRPr>
          </a:p>
        </p:txBody>
      </p:sp>
    </p:spTree>
    <p:extLst>
      <p:ext uri="{BB962C8B-B14F-4D97-AF65-F5344CB8AC3E}">
        <p14:creationId xmlns:p14="http://schemas.microsoft.com/office/powerpoint/2010/main" val="279057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not raise GRP fees from 2014 to 2020 (6 years)</a:t>
            </a:r>
          </a:p>
          <a:p>
            <a:r>
              <a:rPr lang="en-US" dirty="0"/>
              <a:t>Did not raise W/WW fees from 2012 to 2020 (8 years)</a:t>
            </a:r>
          </a:p>
          <a:p>
            <a:r>
              <a:rPr lang="en-US" dirty="0"/>
              <a:t>Current plan: start construction of the SWP expansion in </a:t>
            </a:r>
            <a:r>
              <a:rPr lang="en-US" b="1" dirty="0"/>
              <a:t>2030</a:t>
            </a:r>
            <a:r>
              <a:rPr lang="en-US" dirty="0"/>
              <a:t> and use groundwater credit bank to offset until construction is completed</a:t>
            </a:r>
          </a:p>
        </p:txBody>
      </p:sp>
      <p:sp>
        <p:nvSpPr>
          <p:cNvPr id="4" name="Slide Number Placeholder 3"/>
          <p:cNvSpPr>
            <a:spLocks noGrp="1"/>
          </p:cNvSpPr>
          <p:nvPr>
            <p:ph type="sldNum" sz="quarter" idx="10"/>
          </p:nvPr>
        </p:nvSpPr>
        <p:spPr/>
        <p:txBody>
          <a:bodyPr/>
          <a:lstStyle/>
          <a:p>
            <a:pPr defTabSz="881390">
              <a:defRPr/>
            </a:pPr>
            <a:fld id="{1D6AFF02-CC07-455F-987C-3B615D471205}" type="slidenum">
              <a:rPr lang="en-US">
                <a:solidFill>
                  <a:srgbClr val="000000"/>
                </a:solidFill>
              </a:rPr>
              <a:pPr defTabSz="881390">
                <a:defRPr/>
              </a:pPr>
              <a:t>26</a:t>
            </a:fld>
            <a:endParaRPr lang="en-US">
              <a:solidFill>
                <a:srgbClr val="000000"/>
              </a:solidFill>
            </a:endParaRPr>
          </a:p>
        </p:txBody>
      </p:sp>
    </p:spTree>
    <p:extLst>
      <p:ext uri="{BB962C8B-B14F-4D97-AF65-F5344CB8AC3E}">
        <p14:creationId xmlns:p14="http://schemas.microsoft.com/office/powerpoint/2010/main" val="2870733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644525"/>
            <a:ext cx="5748337" cy="3233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a:defRPr/>
            </a:pPr>
            <a:fld id="{01EDE843-2995-44DA-B28C-5B6B14A19866}" type="slidenum">
              <a:rPr lang="en-US">
                <a:solidFill>
                  <a:srgbClr val="000000"/>
                </a:solidFill>
              </a:rPr>
              <a:pPr defTabSz="881390">
                <a:defRPr/>
              </a:pPr>
              <a:t>27</a:t>
            </a:fld>
            <a:endParaRPr lang="en-US" dirty="0">
              <a:solidFill>
                <a:srgbClr val="000000"/>
              </a:solidFill>
            </a:endParaRPr>
          </a:p>
        </p:txBody>
      </p:sp>
    </p:spTree>
    <p:extLst>
      <p:ext uri="{BB962C8B-B14F-4D97-AF65-F5344CB8AC3E}">
        <p14:creationId xmlns:p14="http://schemas.microsoft.com/office/powerpoint/2010/main" val="356231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2311400" y="525463"/>
            <a:ext cx="4673600" cy="262890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itchFamily="34" charset="0"/>
              </a:defRPr>
            </a:lvl1pPr>
            <a:lvl2pPr marL="742315" indent="-285504">
              <a:defRPr>
                <a:solidFill>
                  <a:schemeClr val="tx1"/>
                </a:solidFill>
                <a:latin typeface="Arial Black" pitchFamily="34" charset="0"/>
              </a:defRPr>
            </a:lvl2pPr>
            <a:lvl3pPr marL="1142024" indent="-228406">
              <a:defRPr>
                <a:solidFill>
                  <a:schemeClr val="tx1"/>
                </a:solidFill>
                <a:latin typeface="Arial Black" pitchFamily="34" charset="0"/>
              </a:defRPr>
            </a:lvl3pPr>
            <a:lvl4pPr marL="1598832" indent="-228406">
              <a:defRPr>
                <a:solidFill>
                  <a:schemeClr val="tx1"/>
                </a:solidFill>
                <a:latin typeface="Arial Black" pitchFamily="34" charset="0"/>
              </a:defRPr>
            </a:lvl4pPr>
            <a:lvl5pPr marL="2055641" indent="-228406">
              <a:defRPr>
                <a:solidFill>
                  <a:schemeClr val="tx1"/>
                </a:solidFill>
                <a:latin typeface="Arial Black" pitchFamily="34" charset="0"/>
              </a:defRPr>
            </a:lvl5pPr>
            <a:lvl6pPr marL="2512453" indent="-228406" eaLnBrk="0" fontAlgn="base" hangingPunct="0">
              <a:spcBef>
                <a:spcPct val="0"/>
              </a:spcBef>
              <a:spcAft>
                <a:spcPct val="0"/>
              </a:spcAft>
              <a:defRPr>
                <a:solidFill>
                  <a:schemeClr val="tx1"/>
                </a:solidFill>
                <a:latin typeface="Arial Black" pitchFamily="34" charset="0"/>
              </a:defRPr>
            </a:lvl6pPr>
            <a:lvl7pPr marL="2969259" indent="-228406" eaLnBrk="0" fontAlgn="base" hangingPunct="0">
              <a:spcBef>
                <a:spcPct val="0"/>
              </a:spcBef>
              <a:spcAft>
                <a:spcPct val="0"/>
              </a:spcAft>
              <a:defRPr>
                <a:solidFill>
                  <a:schemeClr val="tx1"/>
                </a:solidFill>
                <a:latin typeface="Arial Black" pitchFamily="34" charset="0"/>
              </a:defRPr>
            </a:lvl7pPr>
            <a:lvl8pPr marL="3426071" indent="-228406" eaLnBrk="0" fontAlgn="base" hangingPunct="0">
              <a:spcBef>
                <a:spcPct val="0"/>
              </a:spcBef>
              <a:spcAft>
                <a:spcPct val="0"/>
              </a:spcAft>
              <a:defRPr>
                <a:solidFill>
                  <a:schemeClr val="tx1"/>
                </a:solidFill>
                <a:latin typeface="Arial Black" pitchFamily="34" charset="0"/>
              </a:defRPr>
            </a:lvl8pPr>
            <a:lvl9pPr marL="3882880" indent="-228406" eaLnBrk="0" fontAlgn="base" hangingPunct="0">
              <a:spcBef>
                <a:spcPct val="0"/>
              </a:spcBef>
              <a:spcAft>
                <a:spcPct val="0"/>
              </a:spcAft>
              <a:defRPr>
                <a:solidFill>
                  <a:schemeClr val="tx1"/>
                </a:solidFill>
                <a:latin typeface="Arial Black" pitchFamily="34" charset="0"/>
              </a:defRPr>
            </a:lvl9pPr>
          </a:lstStyle>
          <a:p>
            <a:fld id="{65BAF36D-0616-4F5E-BC3F-3B87C5B124B6}" type="slidenum">
              <a:rPr lang="en-US" smtClean="0">
                <a:latin typeface="Times New Roman" pitchFamily="18" charset="0"/>
              </a:rPr>
              <a:pPr/>
              <a:t>28</a:t>
            </a:fld>
            <a:endParaRPr lang="en-US" dirty="0">
              <a:latin typeface="Times New Roman" pitchFamily="18" charset="0"/>
            </a:endParaRPr>
          </a:p>
        </p:txBody>
      </p:sp>
    </p:spTree>
    <p:extLst>
      <p:ext uri="{BB962C8B-B14F-4D97-AF65-F5344CB8AC3E}">
        <p14:creationId xmlns:p14="http://schemas.microsoft.com/office/powerpoint/2010/main" val="1244799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81390">
              <a:defRPr/>
            </a:pPr>
            <a:fld id="{1D6AFF02-CC07-455F-987C-3B615D471205}" type="slidenum">
              <a:rPr lang="en-US">
                <a:solidFill>
                  <a:srgbClr val="000000"/>
                </a:solidFill>
              </a:rPr>
              <a:pPr defTabSz="881390">
                <a:defRPr/>
              </a:pPr>
              <a:t>29</a:t>
            </a:fld>
            <a:endParaRPr lang="en-US">
              <a:solidFill>
                <a:srgbClr val="000000"/>
              </a:solidFill>
            </a:endParaRPr>
          </a:p>
        </p:txBody>
      </p:sp>
    </p:spTree>
    <p:extLst>
      <p:ext uri="{BB962C8B-B14F-4D97-AF65-F5344CB8AC3E}">
        <p14:creationId xmlns:p14="http://schemas.microsoft.com/office/powerpoint/2010/main" val="2609873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644525"/>
            <a:ext cx="5748337" cy="3233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a:defRPr/>
            </a:pPr>
            <a:fld id="{9F7581EE-D0E6-4F89-941E-2D93BE1DB20D}" type="slidenum">
              <a:rPr lang="en-US">
                <a:solidFill>
                  <a:prstClr val="black"/>
                </a:solidFill>
              </a:rPr>
              <a:pPr defTabSz="881390">
                <a:defRPr/>
              </a:pPr>
              <a:t>31</a:t>
            </a:fld>
            <a:endParaRPr lang="en-US" dirty="0">
              <a:solidFill>
                <a:prstClr val="black"/>
              </a:solidFill>
            </a:endParaRPr>
          </a:p>
        </p:txBody>
      </p:sp>
    </p:spTree>
    <p:extLst>
      <p:ext uri="{BB962C8B-B14F-4D97-AF65-F5344CB8AC3E}">
        <p14:creationId xmlns:p14="http://schemas.microsoft.com/office/powerpoint/2010/main" val="233952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EDE843-2995-44DA-B28C-5B6B14A19866}" type="slidenum">
              <a:rPr lang="en-US" smtClean="0"/>
              <a:pPr>
                <a:defRPr/>
              </a:pPr>
              <a:t>2</a:t>
            </a:fld>
            <a:endParaRPr lang="en-US" dirty="0"/>
          </a:p>
        </p:txBody>
      </p:sp>
    </p:spTree>
    <p:extLst>
      <p:ext uri="{BB962C8B-B14F-4D97-AF65-F5344CB8AC3E}">
        <p14:creationId xmlns:p14="http://schemas.microsoft.com/office/powerpoint/2010/main" val="126569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Exhibit 8– Total Water Demand was 184.2 </a:t>
            </a:r>
            <a:r>
              <a:rPr lang="en-US" sz="1200" baseline="0"/>
              <a:t>MGD up</a:t>
            </a:r>
            <a:r>
              <a:rPr lang="en-US" sz="1200"/>
              <a:t> from 140.5 in 2021.  </a:t>
            </a:r>
            <a:r>
              <a:rPr lang="en-US" sz="1200" b="1"/>
              <a:t>Overall an increase of 31%.</a:t>
            </a:r>
          </a:p>
          <a:p>
            <a:endParaRPr lang="en-US" sz="1200"/>
          </a:p>
          <a:p>
            <a:r>
              <a:rPr lang="en-US" sz="1200"/>
              <a:t>GW 88.6</a:t>
            </a:r>
            <a:r>
              <a:rPr lang="en-US" sz="1200" b="0">
                <a:latin typeface="Times New Roman" panose="02020603050405020304" pitchFamily="18" charset="0"/>
                <a:cs typeface="Times New Roman" panose="02020603050405020304" pitchFamily="18" charset="0"/>
              </a:rPr>
              <a:t> </a:t>
            </a:r>
            <a:r>
              <a:rPr lang="en-US" sz="1200"/>
              <a:t>MGD</a:t>
            </a:r>
            <a:r>
              <a:rPr lang="en-US" sz="1200" baseline="0"/>
              <a:t> up</a:t>
            </a:r>
            <a:r>
              <a:rPr lang="en-US" sz="1200"/>
              <a:t> from 67.4 MGD increase of 32%</a:t>
            </a:r>
          </a:p>
          <a:p>
            <a:r>
              <a:rPr lang="en-US" sz="1200" b="0"/>
              <a:t>Brazos 67.9 MGD</a:t>
            </a:r>
            <a:r>
              <a:rPr lang="en-US" sz="1200" b="0" baseline="0"/>
              <a:t> up from 53.3 MGD increase of 27%</a:t>
            </a:r>
            <a:endParaRPr lang="en-US" sz="1200" b="0"/>
          </a:p>
          <a:p>
            <a:r>
              <a:rPr lang="en-US" sz="1200" b="0"/>
              <a:t>San Jacinto/Trinity 20.5 </a:t>
            </a:r>
            <a:r>
              <a:rPr lang="en-US" sz="1200"/>
              <a:t>MGD up from 15.4 MGD increase of 33%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a:t>Reuse 7.3 MGD up from 4.4 MGD increase of 65% with the biggest increase from Cinco MUD 1</a:t>
            </a:r>
          </a:p>
          <a:p>
            <a:endParaRPr lang="en-US" sz="1200"/>
          </a:p>
          <a:p>
            <a:r>
              <a:rPr lang="en-US" sz="1200"/>
              <a:t>1990  104.6 MGD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A7481-C7F5-40FF-AA78-08E1401DE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91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A7481-C7F5-40FF-AA78-08E1401DE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19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Calibri" panose="020F0502020204030204" pitchFamily="34" charset="0"/>
                <a:ea typeface="+mn-ea"/>
                <a:cs typeface="+mn-cs"/>
              </a:rPr>
              <a:t>Subsidence Rate Map!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A7481-C7F5-40FF-AA78-08E1401DE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67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11CA-293C-F6A0-1FD0-FFED7BCBE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A5FBE-5001-D019-B0EA-5006A892C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16BA6-497B-F42B-5CEE-D21ED43289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Calibri" panose="020F0502020204030204" pitchFamily="34" charset="0"/>
                <a:ea typeface="+mn-ea"/>
                <a:cs typeface="+mn-cs"/>
              </a:rPr>
              <a:t>Subsidence Rate Map!</a:t>
            </a:r>
          </a:p>
        </p:txBody>
      </p:sp>
      <p:sp>
        <p:nvSpPr>
          <p:cNvPr id="4" name="Slide Number Placeholder 3">
            <a:extLst>
              <a:ext uri="{FF2B5EF4-FFF2-40B4-BE49-F238E27FC236}">
                <a16:creationId xmlns:a16="http://schemas.microsoft.com/office/drawing/2014/main" id="{7AF5529E-4C82-53A0-EC7A-618A5102B0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A7481-C7F5-40FF-AA78-08E1401DE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39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A7481-C7F5-40FF-AA78-08E1401DE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32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A7481-C7F5-40FF-AA78-08E1401DE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6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EDE843-2995-44DA-B28C-5B6B14A19866}" type="slidenum">
              <a:rPr lang="en-US" smtClean="0"/>
              <a:pPr>
                <a:defRPr/>
              </a:pPr>
              <a:t>19</a:t>
            </a:fld>
            <a:endParaRPr lang="en-US" dirty="0"/>
          </a:p>
        </p:txBody>
      </p:sp>
    </p:spTree>
    <p:extLst>
      <p:ext uri="{BB962C8B-B14F-4D97-AF65-F5344CB8AC3E}">
        <p14:creationId xmlns:p14="http://schemas.microsoft.com/office/powerpoint/2010/main" val="192026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37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41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767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707E-2F23-9947-AD3F-5EA899D5159E}"/>
              </a:ext>
            </a:extLst>
          </p:cNvPr>
          <p:cNvSpPr>
            <a:spLocks noGrp="1"/>
          </p:cNvSpPr>
          <p:nvPr>
            <p:ph type="ctrTitle"/>
          </p:nvPr>
        </p:nvSpPr>
        <p:spPr>
          <a:xfrm>
            <a:off x="7315200" y="956440"/>
            <a:ext cx="4330390" cy="2140440"/>
          </a:xfrm>
        </p:spPr>
        <p:txBody>
          <a:bodyPr anchor="b">
            <a:noAutofit/>
          </a:bodyPr>
          <a:lstStyle>
            <a:lvl1pPr algn="l">
              <a:lnSpc>
                <a:spcPts val="3200"/>
              </a:lnSpc>
              <a:defRPr sz="3600"/>
            </a:lvl1pPr>
          </a:lstStyle>
          <a:p>
            <a:r>
              <a:rPr lang="en-US"/>
              <a:t>Click to edit Master title style</a:t>
            </a:r>
          </a:p>
        </p:txBody>
      </p:sp>
      <p:sp>
        <p:nvSpPr>
          <p:cNvPr id="3" name="Subtitle 2">
            <a:extLst>
              <a:ext uri="{FF2B5EF4-FFF2-40B4-BE49-F238E27FC236}">
                <a16:creationId xmlns:a16="http://schemas.microsoft.com/office/drawing/2014/main" id="{2AF028B2-4EC9-BF4F-9ACA-FEB6548B4C27}"/>
              </a:ext>
            </a:extLst>
          </p:cNvPr>
          <p:cNvSpPr>
            <a:spLocks noGrp="1"/>
          </p:cNvSpPr>
          <p:nvPr>
            <p:ph type="subTitle" idx="1"/>
          </p:nvPr>
        </p:nvSpPr>
        <p:spPr>
          <a:xfrm>
            <a:off x="7322634" y="3428999"/>
            <a:ext cx="2908294" cy="1282391"/>
          </a:xfrm>
        </p:spPr>
        <p:txBody>
          <a:bodyPr>
            <a:noAutofit/>
          </a:bodyPr>
          <a:lstStyle>
            <a:lvl1pPr marL="0" indent="0" algn="l">
              <a:lnSpc>
                <a:spcPct val="100000"/>
              </a:lnSpc>
              <a:spcBef>
                <a:spcPts val="0"/>
              </a:spcBef>
              <a:buNone/>
              <a:defRPr sz="1800" b="0" i="0">
                <a:solidFill>
                  <a:schemeClr val="accent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67AA0E3F-C900-1F48-BEA5-922921AC0FF8}"/>
              </a:ext>
            </a:extLst>
          </p:cNvPr>
          <p:cNvCxnSpPr/>
          <p:nvPr userDrawn="1"/>
        </p:nvCxnSpPr>
        <p:spPr>
          <a:xfrm>
            <a:off x="7315200" y="3200400"/>
            <a:ext cx="43434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Picture 8" descr="Logo, company name&#10;&#10;Description automatically generated">
            <a:extLst>
              <a:ext uri="{FF2B5EF4-FFF2-40B4-BE49-F238E27FC236}">
                <a16:creationId xmlns:a16="http://schemas.microsoft.com/office/drawing/2014/main" id="{112A9C2E-DA3A-2C4D-A8F4-1826449166DF}"/>
              </a:ext>
            </a:extLst>
          </p:cNvPr>
          <p:cNvPicPr>
            <a:picLocks noChangeAspect="1"/>
          </p:cNvPicPr>
          <p:nvPr userDrawn="1"/>
        </p:nvPicPr>
        <p:blipFill>
          <a:blip r:embed="rId3"/>
          <a:stretch>
            <a:fillRect/>
          </a:stretch>
        </p:blipFill>
        <p:spPr>
          <a:xfrm>
            <a:off x="10292576" y="3434072"/>
            <a:ext cx="1367738" cy="1099304"/>
          </a:xfrm>
          <a:prstGeom prst="rect">
            <a:avLst/>
          </a:prstGeom>
        </p:spPr>
      </p:pic>
    </p:spTree>
    <p:extLst>
      <p:ext uri="{BB962C8B-B14F-4D97-AF65-F5344CB8AC3E}">
        <p14:creationId xmlns:p14="http://schemas.microsoft.com/office/powerpoint/2010/main" val="2060156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9189A-8B29-C646-B58B-27751F261EEB}"/>
              </a:ext>
            </a:extLst>
          </p:cNvPr>
          <p:cNvSpPr>
            <a:spLocks noGrp="1"/>
          </p:cNvSpPr>
          <p:nvPr>
            <p:ph idx="1"/>
          </p:nvPr>
        </p:nvSpPr>
        <p:spPr>
          <a:xfrm>
            <a:off x="7315200" y="928047"/>
            <a:ext cx="4572000" cy="5409207"/>
          </a:xfrm>
        </p:spPr>
        <p:txBody>
          <a:bodyPr>
            <a:noAutofit/>
          </a:bodyPr>
          <a:lstStyle>
            <a:lvl1pPr marL="0" indent="0">
              <a:lnSpc>
                <a:spcPts val="4300"/>
              </a:lnSpc>
              <a:spcBef>
                <a:spcPts val="0"/>
              </a:spcBef>
              <a:spcAft>
                <a:spcPts val="3200"/>
              </a:spcAft>
              <a:buFontTx/>
              <a:buNone/>
              <a:defRPr sz="3600" b="1" i="0">
                <a:solidFill>
                  <a:schemeClr val="bg1"/>
                </a:solidFill>
                <a:latin typeface="Montserrat ExtraBold" pitchFamily="2" charset="77"/>
              </a:defRPr>
            </a:lvl1pPr>
            <a:lvl2pPr marL="457200" indent="-457200">
              <a:lnSpc>
                <a:spcPts val="2800"/>
              </a:lnSpc>
              <a:spcBef>
                <a:spcPts val="0"/>
              </a:spcBef>
              <a:spcAft>
                <a:spcPts val="900"/>
              </a:spcAft>
              <a:buFont typeface="+mj-lt"/>
              <a:buAutoNum type="arabicPeriod"/>
              <a:defRPr sz="2400">
                <a:solidFill>
                  <a:schemeClr val="bg1"/>
                </a:solidFill>
              </a:defRPr>
            </a:lvl2pPr>
            <a:lvl3pPr marL="457200" indent="0">
              <a:lnSpc>
                <a:spcPts val="2800"/>
              </a:lnSpc>
              <a:spcAft>
                <a:spcPts val="600"/>
              </a:spcAft>
              <a:buNone/>
              <a:defRPr sz="2400">
                <a:solidFill>
                  <a:schemeClr val="bg1"/>
                </a:solidFill>
              </a:defRPr>
            </a:lvl3pPr>
            <a:lvl4pPr marL="914400">
              <a:lnSpc>
                <a:spcPts val="2800"/>
              </a:lnSpc>
              <a:spcAft>
                <a:spcPts val="600"/>
              </a:spcAft>
              <a:defRPr sz="2400">
                <a:solidFill>
                  <a:schemeClr val="bg1"/>
                </a:solidFill>
              </a:defRPr>
            </a:lvl4pPr>
            <a:lvl5pPr marL="1371600">
              <a:lnSpc>
                <a:spcPts val="2800"/>
              </a:lnSpc>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5087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9189A-8B29-C646-B58B-27751F261EEB}"/>
              </a:ext>
            </a:extLst>
          </p:cNvPr>
          <p:cNvSpPr>
            <a:spLocks noGrp="1"/>
          </p:cNvSpPr>
          <p:nvPr>
            <p:ph idx="1"/>
          </p:nvPr>
        </p:nvSpPr>
        <p:spPr>
          <a:xfrm>
            <a:off x="7315200" y="928047"/>
            <a:ext cx="4572000" cy="5409207"/>
          </a:xfrm>
        </p:spPr>
        <p:txBody>
          <a:bodyPr>
            <a:noAutofit/>
          </a:bodyPr>
          <a:lstStyle>
            <a:lvl1pPr marL="0" indent="0">
              <a:lnSpc>
                <a:spcPts val="4300"/>
              </a:lnSpc>
              <a:spcBef>
                <a:spcPts val="0"/>
              </a:spcBef>
              <a:spcAft>
                <a:spcPts val="3200"/>
              </a:spcAft>
              <a:buFontTx/>
              <a:buNone/>
              <a:defRPr sz="3600" b="1" i="0">
                <a:solidFill>
                  <a:schemeClr val="bg1"/>
                </a:solidFill>
                <a:latin typeface="Montserrat ExtraBold" pitchFamily="2" charset="77"/>
              </a:defRPr>
            </a:lvl1pPr>
            <a:lvl2pPr marL="0" indent="0">
              <a:lnSpc>
                <a:spcPts val="2800"/>
              </a:lnSpc>
              <a:spcBef>
                <a:spcPts val="0"/>
              </a:spcBef>
              <a:spcAft>
                <a:spcPts val="600"/>
              </a:spcAft>
              <a:buNone/>
              <a:defRPr sz="2400">
                <a:solidFill>
                  <a:schemeClr val="bg1"/>
                </a:solidFill>
              </a:defRPr>
            </a:lvl2pPr>
            <a:lvl3pPr marL="457200">
              <a:lnSpc>
                <a:spcPts val="2800"/>
              </a:lnSpc>
              <a:spcAft>
                <a:spcPts val="600"/>
              </a:spcAft>
              <a:defRPr sz="2400">
                <a:solidFill>
                  <a:schemeClr val="bg1"/>
                </a:solidFill>
              </a:defRPr>
            </a:lvl3pPr>
            <a:lvl4pPr marL="914400">
              <a:lnSpc>
                <a:spcPts val="2800"/>
              </a:lnSpc>
              <a:spcAft>
                <a:spcPts val="600"/>
              </a:spcAft>
              <a:defRPr sz="2400">
                <a:solidFill>
                  <a:schemeClr val="bg1"/>
                </a:solidFill>
              </a:defRPr>
            </a:lvl4pPr>
            <a:lvl5pPr marL="1371600">
              <a:lnSpc>
                <a:spcPts val="2800"/>
              </a:lnSpc>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826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avy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9189A-8B29-C646-B58B-27751F261EEB}"/>
              </a:ext>
            </a:extLst>
          </p:cNvPr>
          <p:cNvSpPr>
            <a:spLocks noGrp="1"/>
          </p:cNvSpPr>
          <p:nvPr>
            <p:ph idx="1"/>
          </p:nvPr>
        </p:nvSpPr>
        <p:spPr>
          <a:xfrm>
            <a:off x="7315200" y="928047"/>
            <a:ext cx="4572000" cy="5409207"/>
          </a:xfrm>
        </p:spPr>
        <p:txBody>
          <a:bodyPr>
            <a:noAutofit/>
          </a:bodyPr>
          <a:lstStyle>
            <a:lvl1pPr marL="0" indent="0">
              <a:lnSpc>
                <a:spcPts val="4300"/>
              </a:lnSpc>
              <a:spcBef>
                <a:spcPts val="0"/>
              </a:spcBef>
              <a:spcAft>
                <a:spcPts val="3200"/>
              </a:spcAft>
              <a:buFontTx/>
              <a:buNone/>
              <a:defRPr sz="3600" b="1" i="0">
                <a:solidFill>
                  <a:schemeClr val="bg1"/>
                </a:solidFill>
                <a:latin typeface="Montserrat ExtraBold" pitchFamily="2" charset="77"/>
              </a:defRPr>
            </a:lvl1pPr>
            <a:lvl2pPr marL="0" indent="0">
              <a:lnSpc>
                <a:spcPts val="2800"/>
              </a:lnSpc>
              <a:spcBef>
                <a:spcPts val="0"/>
              </a:spcBef>
              <a:spcAft>
                <a:spcPts val="600"/>
              </a:spcAft>
              <a:buNone/>
              <a:defRPr sz="2400">
                <a:solidFill>
                  <a:schemeClr val="bg1"/>
                </a:solidFill>
              </a:defRPr>
            </a:lvl2pPr>
            <a:lvl3pPr marL="457200">
              <a:lnSpc>
                <a:spcPts val="2800"/>
              </a:lnSpc>
              <a:spcAft>
                <a:spcPts val="600"/>
              </a:spcAft>
              <a:defRPr sz="2400">
                <a:solidFill>
                  <a:schemeClr val="bg1"/>
                </a:solidFill>
              </a:defRPr>
            </a:lvl3pPr>
            <a:lvl4pPr marL="914400">
              <a:lnSpc>
                <a:spcPts val="2800"/>
              </a:lnSpc>
              <a:spcAft>
                <a:spcPts val="600"/>
              </a:spcAft>
              <a:defRPr sz="2400">
                <a:solidFill>
                  <a:schemeClr val="bg1"/>
                </a:solidFill>
              </a:defRPr>
            </a:lvl4pPr>
            <a:lvl5pPr marL="1371600">
              <a:lnSpc>
                <a:spcPts val="2800"/>
              </a:lnSpc>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702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range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9189A-8B29-C646-B58B-27751F261EEB}"/>
              </a:ext>
            </a:extLst>
          </p:cNvPr>
          <p:cNvSpPr>
            <a:spLocks noGrp="1"/>
          </p:cNvSpPr>
          <p:nvPr>
            <p:ph idx="1"/>
          </p:nvPr>
        </p:nvSpPr>
        <p:spPr>
          <a:xfrm>
            <a:off x="7315200" y="928047"/>
            <a:ext cx="4572000" cy="5409207"/>
          </a:xfrm>
        </p:spPr>
        <p:txBody>
          <a:bodyPr>
            <a:noAutofit/>
          </a:bodyPr>
          <a:lstStyle>
            <a:lvl1pPr marL="0" indent="0">
              <a:lnSpc>
                <a:spcPts val="4300"/>
              </a:lnSpc>
              <a:spcBef>
                <a:spcPts val="0"/>
              </a:spcBef>
              <a:spcAft>
                <a:spcPts val="3200"/>
              </a:spcAft>
              <a:buFontTx/>
              <a:buNone/>
              <a:defRPr sz="3600" b="1" i="0">
                <a:solidFill>
                  <a:schemeClr val="bg1"/>
                </a:solidFill>
                <a:latin typeface="Montserrat ExtraBold" pitchFamily="2" charset="77"/>
              </a:defRPr>
            </a:lvl1pPr>
            <a:lvl2pPr marL="0" indent="0">
              <a:lnSpc>
                <a:spcPts val="2800"/>
              </a:lnSpc>
              <a:spcBef>
                <a:spcPts val="0"/>
              </a:spcBef>
              <a:spcAft>
                <a:spcPts val="600"/>
              </a:spcAft>
              <a:buNone/>
              <a:defRPr sz="2400">
                <a:solidFill>
                  <a:schemeClr val="bg1"/>
                </a:solidFill>
              </a:defRPr>
            </a:lvl2pPr>
            <a:lvl3pPr marL="457200">
              <a:lnSpc>
                <a:spcPts val="2800"/>
              </a:lnSpc>
              <a:spcAft>
                <a:spcPts val="600"/>
              </a:spcAft>
              <a:defRPr sz="2400">
                <a:solidFill>
                  <a:schemeClr val="bg1"/>
                </a:solidFill>
              </a:defRPr>
            </a:lvl3pPr>
            <a:lvl4pPr marL="914400">
              <a:lnSpc>
                <a:spcPts val="2800"/>
              </a:lnSpc>
              <a:spcAft>
                <a:spcPts val="600"/>
              </a:spcAft>
              <a:defRPr sz="2400">
                <a:solidFill>
                  <a:schemeClr val="bg1"/>
                </a:solidFill>
              </a:defRPr>
            </a:lvl4pPr>
            <a:lvl5pPr marL="1371600">
              <a:lnSpc>
                <a:spcPts val="2800"/>
              </a:lnSpc>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0795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roon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9189A-8B29-C646-B58B-27751F261EEB}"/>
              </a:ext>
            </a:extLst>
          </p:cNvPr>
          <p:cNvSpPr>
            <a:spLocks noGrp="1"/>
          </p:cNvSpPr>
          <p:nvPr>
            <p:ph idx="1"/>
          </p:nvPr>
        </p:nvSpPr>
        <p:spPr>
          <a:xfrm>
            <a:off x="7315200" y="928047"/>
            <a:ext cx="4572000" cy="5409207"/>
          </a:xfrm>
        </p:spPr>
        <p:txBody>
          <a:bodyPr>
            <a:noAutofit/>
          </a:bodyPr>
          <a:lstStyle>
            <a:lvl1pPr marL="0" indent="0">
              <a:lnSpc>
                <a:spcPts val="4300"/>
              </a:lnSpc>
              <a:spcBef>
                <a:spcPts val="0"/>
              </a:spcBef>
              <a:spcAft>
                <a:spcPts val="3200"/>
              </a:spcAft>
              <a:buFontTx/>
              <a:buNone/>
              <a:defRPr sz="3600" b="1" i="0">
                <a:solidFill>
                  <a:schemeClr val="bg1"/>
                </a:solidFill>
                <a:latin typeface="Montserrat ExtraBold" pitchFamily="2" charset="77"/>
              </a:defRPr>
            </a:lvl1pPr>
            <a:lvl2pPr marL="0" indent="0">
              <a:lnSpc>
                <a:spcPts val="2800"/>
              </a:lnSpc>
              <a:spcBef>
                <a:spcPts val="0"/>
              </a:spcBef>
              <a:spcAft>
                <a:spcPts val="600"/>
              </a:spcAft>
              <a:buNone/>
              <a:defRPr sz="2400">
                <a:solidFill>
                  <a:schemeClr val="bg1"/>
                </a:solidFill>
              </a:defRPr>
            </a:lvl2pPr>
            <a:lvl3pPr marL="457200">
              <a:lnSpc>
                <a:spcPts val="2800"/>
              </a:lnSpc>
              <a:spcAft>
                <a:spcPts val="600"/>
              </a:spcAft>
              <a:defRPr sz="2400">
                <a:solidFill>
                  <a:schemeClr val="bg1"/>
                </a:solidFill>
              </a:defRPr>
            </a:lvl3pPr>
            <a:lvl4pPr marL="914400">
              <a:lnSpc>
                <a:spcPts val="2800"/>
              </a:lnSpc>
              <a:spcAft>
                <a:spcPts val="600"/>
              </a:spcAft>
              <a:defRPr sz="2400">
                <a:solidFill>
                  <a:schemeClr val="bg1"/>
                </a:solidFill>
              </a:defRPr>
            </a:lvl4pPr>
            <a:lvl5pPr marL="1371600">
              <a:lnSpc>
                <a:spcPts val="2800"/>
              </a:lnSpc>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811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9AF7-8064-1145-BD03-732BEFB12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9189A-8B29-C646-B58B-27751F261EEB}"/>
              </a:ext>
            </a:extLst>
          </p:cNvPr>
          <p:cNvSpPr>
            <a:spLocks noGrp="1"/>
          </p:cNvSpPr>
          <p:nvPr>
            <p:ph idx="1"/>
          </p:nvPr>
        </p:nvSpPr>
        <p:spPr>
          <a:xfrm>
            <a:off x="457200" y="1143000"/>
            <a:ext cx="1124712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831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R Graphs">
    <p:spTree>
      <p:nvGrpSpPr>
        <p:cNvPr id="1" name=""/>
        <p:cNvGrpSpPr/>
        <p:nvPr/>
      </p:nvGrpSpPr>
      <p:grpSpPr>
        <a:xfrm>
          <a:off x="0" y="0"/>
          <a:ext cx="0" cy="0"/>
          <a:chOff x="0" y="0"/>
          <a:chExt cx="0" cy="0"/>
        </a:xfrm>
      </p:grpSpPr>
      <p:sp>
        <p:nvSpPr>
          <p:cNvPr id="4" name="Chart Placeholder 15">
            <a:extLst>
              <a:ext uri="{FF2B5EF4-FFF2-40B4-BE49-F238E27FC236}">
                <a16:creationId xmlns:a16="http://schemas.microsoft.com/office/drawing/2014/main" id="{12EC95F9-91C9-F700-55D3-FD42B9D89474}"/>
              </a:ext>
            </a:extLst>
          </p:cNvPr>
          <p:cNvSpPr>
            <a:spLocks noGrp="1"/>
          </p:cNvSpPr>
          <p:nvPr>
            <p:ph type="chart" sz="quarter" idx="11" hasCustomPrompt="1"/>
          </p:nvPr>
        </p:nvSpPr>
        <p:spPr>
          <a:xfrm>
            <a:off x="463526" y="1236762"/>
            <a:ext cx="11216640" cy="5256112"/>
          </a:xfrm>
        </p:spPr>
        <p:txBody>
          <a:bodyPr/>
          <a:lstStyle>
            <a:lvl1pPr>
              <a:defRPr/>
            </a:lvl1pPr>
          </a:lstStyle>
          <a:p>
            <a:r>
              <a:rPr lang="en-US"/>
              <a:t>Insert graph</a:t>
            </a:r>
          </a:p>
        </p:txBody>
      </p:sp>
      <p:sp>
        <p:nvSpPr>
          <p:cNvPr id="2" name="Title 1">
            <a:extLst>
              <a:ext uri="{FF2B5EF4-FFF2-40B4-BE49-F238E27FC236}">
                <a16:creationId xmlns:a16="http://schemas.microsoft.com/office/drawing/2014/main" id="{8A179AF7-8064-1145-BD03-732BEFB12109}"/>
              </a:ext>
            </a:extLst>
          </p:cNvPr>
          <p:cNvSpPr>
            <a:spLocks noGrp="1"/>
          </p:cNvSpPr>
          <p:nvPr>
            <p:ph type="title"/>
          </p:nvPr>
        </p:nvSpPr>
        <p:spPr/>
        <p:txBody>
          <a:bodyPr/>
          <a:lstStyle/>
          <a:p>
            <a:r>
              <a:rPr lang="en-US"/>
              <a:t>Click to edit Master title style</a:t>
            </a:r>
          </a:p>
        </p:txBody>
      </p:sp>
      <p:sp>
        <p:nvSpPr>
          <p:cNvPr id="7" name="Picture Placeholder 17">
            <a:extLst>
              <a:ext uri="{FF2B5EF4-FFF2-40B4-BE49-F238E27FC236}">
                <a16:creationId xmlns:a16="http://schemas.microsoft.com/office/drawing/2014/main" id="{2C53A165-BA1B-D50C-926F-7B176AF80BE2}"/>
              </a:ext>
            </a:extLst>
          </p:cNvPr>
          <p:cNvSpPr>
            <a:spLocks noGrp="1"/>
          </p:cNvSpPr>
          <p:nvPr>
            <p:ph type="pic" sz="quarter" idx="12" hasCustomPrompt="1"/>
          </p:nvPr>
        </p:nvSpPr>
        <p:spPr>
          <a:xfrm>
            <a:off x="1679436" y="1236762"/>
            <a:ext cx="1613140" cy="1242204"/>
          </a:xfrm>
        </p:spPr>
        <p:txBody>
          <a:bodyPr/>
          <a:lstStyle>
            <a:lvl1pPr>
              <a:defRPr/>
            </a:lvl1pPr>
          </a:lstStyle>
          <a:p>
            <a:r>
              <a:rPr lang="en-US"/>
              <a:t>Map</a:t>
            </a:r>
          </a:p>
        </p:txBody>
      </p:sp>
      <p:sp>
        <p:nvSpPr>
          <p:cNvPr id="6" name="Chart Placeholder 13">
            <a:extLst>
              <a:ext uri="{FF2B5EF4-FFF2-40B4-BE49-F238E27FC236}">
                <a16:creationId xmlns:a16="http://schemas.microsoft.com/office/drawing/2014/main" id="{5A5D5E4D-B53A-566A-59C1-97F6D4AF663A}"/>
              </a:ext>
            </a:extLst>
          </p:cNvPr>
          <p:cNvSpPr>
            <a:spLocks noGrp="1"/>
          </p:cNvSpPr>
          <p:nvPr>
            <p:ph type="chart" sz="quarter" idx="10" hasCustomPrompt="1"/>
          </p:nvPr>
        </p:nvSpPr>
        <p:spPr>
          <a:xfrm>
            <a:off x="9302726" y="1236762"/>
            <a:ext cx="2377440" cy="2194560"/>
          </a:xfrm>
        </p:spPr>
        <p:txBody>
          <a:bodyPr lIns="0" rIns="0" anchor="ctr" anchorCtr="1"/>
          <a:lstStyle>
            <a:lvl1pPr>
              <a:defRPr/>
            </a:lvl1pPr>
          </a:lstStyle>
          <a:p>
            <a:r>
              <a:rPr lang="en-US"/>
              <a:t>Insert pie chart </a:t>
            </a:r>
          </a:p>
        </p:txBody>
      </p:sp>
    </p:spTree>
    <p:extLst>
      <p:ext uri="{BB962C8B-B14F-4D97-AF65-F5344CB8AC3E}">
        <p14:creationId xmlns:p14="http://schemas.microsoft.com/office/powerpoint/2010/main" val="178194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912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9AF7-8064-1145-BD03-732BEFB12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9189A-8B29-C646-B58B-27751F261EEB}"/>
              </a:ext>
            </a:extLst>
          </p:cNvPr>
          <p:cNvSpPr>
            <a:spLocks noGrp="1"/>
          </p:cNvSpPr>
          <p:nvPr>
            <p:ph idx="1"/>
          </p:nvPr>
        </p:nvSpPr>
        <p:spPr>
          <a:xfrm>
            <a:off x="457200" y="1143000"/>
            <a:ext cx="11247120" cy="5029200"/>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84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562A-26CE-514D-A661-871C9D12A0E8}"/>
              </a:ext>
            </a:extLst>
          </p:cNvPr>
          <p:cNvSpPr>
            <a:spLocks noGrp="1"/>
          </p:cNvSpPr>
          <p:nvPr>
            <p:ph type="title"/>
          </p:nvPr>
        </p:nvSpPr>
        <p:spPr>
          <a:xfrm>
            <a:off x="457200" y="365126"/>
            <a:ext cx="10058400" cy="5492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5D4AB3-26C4-134D-99D8-95769DC02CE1}"/>
              </a:ext>
            </a:extLst>
          </p:cNvPr>
          <p:cNvSpPr>
            <a:spLocks noGrp="1"/>
          </p:cNvSpPr>
          <p:nvPr>
            <p:ph sz="half" idx="1"/>
          </p:nvPr>
        </p:nvSpPr>
        <p:spPr>
          <a:xfrm>
            <a:off x="457200" y="1143000"/>
            <a:ext cx="5486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CFA50D-692A-5240-AB06-0A96F4215E94}"/>
              </a:ext>
            </a:extLst>
          </p:cNvPr>
          <p:cNvSpPr>
            <a:spLocks noGrp="1"/>
          </p:cNvSpPr>
          <p:nvPr>
            <p:ph sz="half" idx="2"/>
          </p:nvPr>
        </p:nvSpPr>
        <p:spPr>
          <a:xfrm>
            <a:off x="6248402" y="1143000"/>
            <a:ext cx="5486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9442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562A-26CE-514D-A661-871C9D12A0E8}"/>
              </a:ext>
            </a:extLst>
          </p:cNvPr>
          <p:cNvSpPr>
            <a:spLocks noGrp="1"/>
          </p:cNvSpPr>
          <p:nvPr>
            <p:ph type="title"/>
          </p:nvPr>
        </p:nvSpPr>
        <p:spPr>
          <a:xfrm>
            <a:off x="457200" y="365126"/>
            <a:ext cx="10058400" cy="5492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5D4AB3-26C4-134D-99D8-95769DC02CE1}"/>
              </a:ext>
            </a:extLst>
          </p:cNvPr>
          <p:cNvSpPr>
            <a:spLocks noGrp="1"/>
          </p:cNvSpPr>
          <p:nvPr>
            <p:ph sz="half" idx="1"/>
          </p:nvPr>
        </p:nvSpPr>
        <p:spPr>
          <a:xfrm>
            <a:off x="457200" y="1143000"/>
            <a:ext cx="5486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CFA50D-692A-5240-AB06-0A96F4215E94}"/>
              </a:ext>
            </a:extLst>
          </p:cNvPr>
          <p:cNvSpPr>
            <a:spLocks noGrp="1"/>
          </p:cNvSpPr>
          <p:nvPr>
            <p:ph sz="half" idx="2"/>
          </p:nvPr>
        </p:nvSpPr>
        <p:spPr>
          <a:xfrm>
            <a:off x="6248402" y="1143000"/>
            <a:ext cx="5486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C113C14-B43F-144B-A092-AA3C545B8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7DF6E-415A-CA44-875F-27B5EFA9A926}"/>
              </a:ext>
            </a:extLst>
          </p:cNvPr>
          <p:cNvSpPr>
            <a:spLocks noGrp="1"/>
          </p:cNvSpPr>
          <p:nvPr>
            <p:ph type="sldNum" sz="quarter" idx="12"/>
          </p:nvPr>
        </p:nvSpPr>
        <p:spPr/>
        <p:txBody>
          <a:bodyPr/>
          <a:lstStyle/>
          <a:p>
            <a:fld id="{596E7BF4-68CC-274B-96C8-E851CB6666E0}" type="slidenum">
              <a:rPr lang="en-US" smtClean="0"/>
              <a:t>‹#›</a:t>
            </a:fld>
            <a:endParaRPr lang="en-US"/>
          </a:p>
        </p:txBody>
      </p:sp>
    </p:spTree>
    <p:extLst>
      <p:ext uri="{BB962C8B-B14F-4D97-AF65-F5344CB8AC3E}">
        <p14:creationId xmlns:p14="http://schemas.microsoft.com/office/powerpoint/2010/main" val="1435006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892E-1919-B048-8197-EACB2B9541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806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095552-C028-DE4C-BB1E-A07F1642122C}"/>
              </a:ext>
            </a:extLst>
          </p:cNvPr>
          <p:cNvPicPr>
            <a:picLocks noChangeAspect="1"/>
          </p:cNvPicPr>
          <p:nvPr userDrawn="1"/>
        </p:nvPicPr>
        <p:blipFill>
          <a:blip r:embed="rId2"/>
          <a:stretch>
            <a:fillRect/>
          </a:stretch>
        </p:blipFill>
        <p:spPr>
          <a:xfrm>
            <a:off x="6350" y="6515100"/>
            <a:ext cx="12179300" cy="342900"/>
          </a:xfrm>
          <a:prstGeom prst="rect">
            <a:avLst/>
          </a:prstGeom>
        </p:spPr>
      </p:pic>
      <p:pic>
        <p:nvPicPr>
          <p:cNvPr id="6" name="Picture 5" descr="Logo, company name&#10;&#10;Description automatically generated">
            <a:extLst>
              <a:ext uri="{FF2B5EF4-FFF2-40B4-BE49-F238E27FC236}">
                <a16:creationId xmlns:a16="http://schemas.microsoft.com/office/drawing/2014/main" id="{C095B8A8-C94A-6746-8642-64C1DBCCC548}"/>
              </a:ext>
            </a:extLst>
          </p:cNvPr>
          <p:cNvPicPr>
            <a:picLocks noChangeAspect="1"/>
          </p:cNvPicPr>
          <p:nvPr userDrawn="1"/>
        </p:nvPicPr>
        <p:blipFill>
          <a:blip r:embed="rId3"/>
          <a:stretch>
            <a:fillRect/>
          </a:stretch>
        </p:blipFill>
        <p:spPr>
          <a:xfrm>
            <a:off x="10861929" y="460314"/>
            <a:ext cx="869696" cy="699008"/>
          </a:xfrm>
          <a:prstGeom prst="rect">
            <a:avLst/>
          </a:prstGeom>
        </p:spPr>
      </p:pic>
    </p:spTree>
    <p:extLst>
      <p:ext uri="{BB962C8B-B14F-4D97-AF65-F5344CB8AC3E}">
        <p14:creationId xmlns:p14="http://schemas.microsoft.com/office/powerpoint/2010/main" val="913921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FA16-3B58-1B41-88D5-AD0E7A17AFFE}"/>
              </a:ext>
            </a:extLst>
          </p:cNvPr>
          <p:cNvSpPr>
            <a:spLocks noGrp="1"/>
          </p:cNvSpPr>
          <p:nvPr>
            <p:ph type="ctrTitle" hasCustomPrompt="1"/>
          </p:nvPr>
        </p:nvSpPr>
        <p:spPr>
          <a:xfrm>
            <a:off x="0" y="2477193"/>
            <a:ext cx="12192000" cy="1629294"/>
          </a:xfrm>
          <a:noFill/>
        </p:spPr>
        <p:txBody>
          <a:bodyPr anchor="ctr">
            <a:normAutofit/>
          </a:bodyPr>
          <a:lstStyle>
            <a:lvl1pPr algn="ctr">
              <a:defRPr sz="4000" b="1">
                <a:solidFill>
                  <a:schemeClr val="bg1"/>
                </a:solidFill>
                <a:effectLst>
                  <a:outerShdw blurRad="50800" dist="38100" dir="5400000" algn="t" rotWithShape="0">
                    <a:prstClr val="black">
                      <a:alpha val="40000"/>
                    </a:prstClr>
                  </a:outerShdw>
                </a:effectLst>
                <a:latin typeface="Garamond" panose="02020404030301010803" pitchFamily="18" charset="0"/>
                <a:cs typeface="Arial" panose="020B0604020202020204" pitchFamily="34" charset="0"/>
              </a:defRPr>
            </a:lvl1pPr>
          </a:lstStyle>
          <a:p>
            <a:r>
              <a:rPr lang="en-US"/>
              <a:t>Click to edit title</a:t>
            </a:r>
          </a:p>
        </p:txBody>
      </p:sp>
    </p:spTree>
    <p:extLst>
      <p:ext uri="{BB962C8B-B14F-4D97-AF65-F5344CB8AC3E}">
        <p14:creationId xmlns:p14="http://schemas.microsoft.com/office/powerpoint/2010/main" val="1508669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74C8-0D64-8628-61B6-ACC4DFE4D5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E474FA-6A92-6E27-8FA8-1B0F1710F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4DC23C-D8A1-11C2-1F37-C9E001B3B7E9}"/>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5" name="Footer Placeholder 4">
            <a:extLst>
              <a:ext uri="{FF2B5EF4-FFF2-40B4-BE49-F238E27FC236}">
                <a16:creationId xmlns:a16="http://schemas.microsoft.com/office/drawing/2014/main" id="{2D2D7D6C-70D8-0D9B-2CBA-756BB11B8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2C808-2EA7-73F5-2E70-A4797A85117D}"/>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1631255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A1C7-E9FA-F9E6-608F-F30CC8CFC1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8AFC2-BEBB-A204-A585-EB41A9452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D40B4-3859-5721-A4CB-0A654361FADB}"/>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5" name="Footer Placeholder 4">
            <a:extLst>
              <a:ext uri="{FF2B5EF4-FFF2-40B4-BE49-F238E27FC236}">
                <a16:creationId xmlns:a16="http://schemas.microsoft.com/office/drawing/2014/main" id="{7CCD82F4-C569-D7BF-4908-A1E283233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C5AB2-7196-1C5F-195F-78B15D438E35}"/>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321971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FF43-C628-0341-1A59-4B514E37A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84A886-5573-8C2C-2705-3566AAEF9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26CBEF-CCCD-BEF0-4786-CF0FE033CCCC}"/>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5" name="Footer Placeholder 4">
            <a:extLst>
              <a:ext uri="{FF2B5EF4-FFF2-40B4-BE49-F238E27FC236}">
                <a16:creationId xmlns:a16="http://schemas.microsoft.com/office/drawing/2014/main" id="{27D3AF5E-AE91-26BB-9839-85A4AECDD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706BE-0233-830F-8221-861DBAA242F3}"/>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3269864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3854-7899-C88B-F6B6-65C51197B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55AF6-26B0-FEA8-94C9-B579C09E9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673761-FF54-A17B-1013-BA3BD2C4F9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9019E4-394A-1572-C740-7BFCC386A99E}"/>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6" name="Footer Placeholder 5">
            <a:extLst>
              <a:ext uri="{FF2B5EF4-FFF2-40B4-BE49-F238E27FC236}">
                <a16:creationId xmlns:a16="http://schemas.microsoft.com/office/drawing/2014/main" id="{F4F50C64-EB22-0728-6E2A-4C0B35931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3A360-F146-EE58-B328-3BC40B68FDB0}"/>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167647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475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940F-CCCF-63BC-7C01-36237B687C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415911-C72F-9741-A861-1486BC2E96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B20CDB-320B-74BE-63DA-ACE0D66CCF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44909D-F585-75D8-144E-78E2D7E78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CD5FDC-DE02-228F-A192-CB65774FF0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4DB30A-896C-A83D-0FBF-17961E4FF6E2}"/>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8" name="Footer Placeholder 7">
            <a:extLst>
              <a:ext uri="{FF2B5EF4-FFF2-40B4-BE49-F238E27FC236}">
                <a16:creationId xmlns:a16="http://schemas.microsoft.com/office/drawing/2014/main" id="{07AAEEC2-FEA0-2EDF-C5C4-972008CDBC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118C5E-1857-59EE-541A-270E1101EC1A}"/>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4274475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BCC1-484D-F610-8B38-A181BAAD8E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11AA99-869A-E621-34CD-344D629145B1}"/>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4" name="Footer Placeholder 3">
            <a:extLst>
              <a:ext uri="{FF2B5EF4-FFF2-40B4-BE49-F238E27FC236}">
                <a16:creationId xmlns:a16="http://schemas.microsoft.com/office/drawing/2014/main" id="{F33D0A90-A0F6-9AA8-26E6-25CDCEDBE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803A9F-E077-4526-6345-249760A48BC6}"/>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3179044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EEBB46-E4A8-E694-4670-95EFBCAF4EEB}"/>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3" name="Footer Placeholder 2">
            <a:extLst>
              <a:ext uri="{FF2B5EF4-FFF2-40B4-BE49-F238E27FC236}">
                <a16:creationId xmlns:a16="http://schemas.microsoft.com/office/drawing/2014/main" id="{8DBE1C16-41C2-FFA4-FAE7-895A05665D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08F626-5DE3-FCAD-67BA-78996B1037FF}"/>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2046425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F8FD-61C5-695D-B88B-09DCBCBE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876312-8E84-A5D5-A0BF-30D38EE65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0F14B6-8271-91FA-F722-56B29BDF1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A1A1F-9836-7646-1349-F024D538246E}"/>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6" name="Footer Placeholder 5">
            <a:extLst>
              <a:ext uri="{FF2B5EF4-FFF2-40B4-BE49-F238E27FC236}">
                <a16:creationId xmlns:a16="http://schemas.microsoft.com/office/drawing/2014/main" id="{E6D06ED9-EB96-A94D-5331-10BB94493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5AC07-3F1A-7CA7-0596-AD0C4AECBF73}"/>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1035527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C38C-63AF-F0BD-6B6C-EFF30567F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716A35-571C-4886-35A2-022A1C4A7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2292F1-FF02-E111-01CE-52CD4BCB1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CEECB2-4959-E2CB-3E52-4F1F68B4AE97}"/>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6" name="Footer Placeholder 5">
            <a:extLst>
              <a:ext uri="{FF2B5EF4-FFF2-40B4-BE49-F238E27FC236}">
                <a16:creationId xmlns:a16="http://schemas.microsoft.com/office/drawing/2014/main" id="{95C7171B-5248-4E8A-CF9F-3AEDE3D63E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66F2F-07CB-4399-E71C-D4371116B5B9}"/>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1203106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5690-9597-E06E-C772-FEB288AF91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5102D-D6F2-024E-F99B-98C53F5A7B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50415-0E8B-EF63-D346-DF4B0CB9E7D6}"/>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5" name="Footer Placeholder 4">
            <a:extLst>
              <a:ext uri="{FF2B5EF4-FFF2-40B4-BE49-F238E27FC236}">
                <a16:creationId xmlns:a16="http://schemas.microsoft.com/office/drawing/2014/main" id="{D0B4BCFB-D766-0CE8-777F-6DDCEDA11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FFA5-5C15-E4BD-9062-F4375D713646}"/>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3238351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9FA0E9-EB78-2E6D-6A4A-87F31AC6E2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79448C-BBF4-57F6-74CB-EC1F148BA8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3E2B0-D835-77BF-6726-E14520969B10}"/>
              </a:ext>
            </a:extLst>
          </p:cNvPr>
          <p:cNvSpPr>
            <a:spLocks noGrp="1"/>
          </p:cNvSpPr>
          <p:nvPr>
            <p:ph type="dt" sz="half" idx="10"/>
          </p:nvPr>
        </p:nvSpPr>
        <p:spPr/>
        <p:txBody>
          <a:bodyPr/>
          <a:lstStyle/>
          <a:p>
            <a:fld id="{D1D3E95B-CF83-4A74-B059-B4908C2BEB00}" type="datetimeFigureOut">
              <a:rPr lang="en-US" smtClean="0"/>
              <a:t>11/18/2025</a:t>
            </a:fld>
            <a:endParaRPr lang="en-US"/>
          </a:p>
        </p:txBody>
      </p:sp>
      <p:sp>
        <p:nvSpPr>
          <p:cNvPr id="5" name="Footer Placeholder 4">
            <a:extLst>
              <a:ext uri="{FF2B5EF4-FFF2-40B4-BE49-F238E27FC236}">
                <a16:creationId xmlns:a16="http://schemas.microsoft.com/office/drawing/2014/main" id="{C8CC22B0-3553-44C8-20AE-39ED99A83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41BF5-3087-69B5-E3E8-E76E220E05C7}"/>
              </a:ext>
            </a:extLst>
          </p:cNvPr>
          <p:cNvSpPr>
            <a:spLocks noGrp="1"/>
          </p:cNvSpPr>
          <p:nvPr>
            <p:ph type="sldNum" sz="quarter" idx="12"/>
          </p:nvPr>
        </p:nvSpPr>
        <p:spPr/>
        <p:txBody>
          <a:bodyPr/>
          <a:lstStyle/>
          <a:p>
            <a:fld id="{82EB9D53-85FA-4C38-9E9C-299C3E9D768E}" type="slidenum">
              <a:rPr lang="en-US" smtClean="0"/>
              <a:t>‹#›</a:t>
            </a:fld>
            <a:endParaRPr lang="en-US"/>
          </a:p>
        </p:txBody>
      </p:sp>
    </p:spTree>
    <p:extLst>
      <p:ext uri="{BB962C8B-B14F-4D97-AF65-F5344CB8AC3E}">
        <p14:creationId xmlns:p14="http://schemas.microsoft.com/office/powerpoint/2010/main" val="212407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22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31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14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47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35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8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10634"/>
            <a:ext cx="12164156" cy="6868633"/>
          </a:xfrm>
          <a:prstGeom prst="rect">
            <a:avLst/>
          </a:prstGeom>
        </p:spPr>
      </p:pic>
      <p:sp>
        <p:nvSpPr>
          <p:cNvPr id="2" name="Title Placeholder 1"/>
          <p:cNvSpPr>
            <a:spLocks noGrp="1"/>
          </p:cNvSpPr>
          <p:nvPr>
            <p:ph type="title"/>
          </p:nvPr>
        </p:nvSpPr>
        <p:spPr>
          <a:xfrm>
            <a:off x="1485900" y="365125"/>
            <a:ext cx="98679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5900" y="1825625"/>
            <a:ext cx="98679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8FF465-3BE6-4EF3-BDF9-50070BFD10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FA1662-A9F2-4C9B-B6D9-72F0F6E2AE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190831"/>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xStyles>
    <p:titleStyle>
      <a:lvl1pPr algn="l" defTabSz="914400" rtl="0" eaLnBrk="1" latinLnBrk="0" hangingPunct="1">
        <a:lnSpc>
          <a:spcPct val="90000"/>
        </a:lnSpc>
        <a:spcBef>
          <a:spcPct val="0"/>
        </a:spcBef>
        <a:buNone/>
        <a:defRPr sz="4400" kern="1200">
          <a:solidFill>
            <a:schemeClr val="accent1">
              <a:lumMod val="50000"/>
            </a:schemeClr>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A58872-6023-AE43-A4D5-7E26B2DECCC2}"/>
              </a:ext>
            </a:extLst>
          </p:cNvPr>
          <p:cNvSpPr>
            <a:spLocks noGrp="1"/>
          </p:cNvSpPr>
          <p:nvPr>
            <p:ph type="title"/>
          </p:nvPr>
        </p:nvSpPr>
        <p:spPr>
          <a:xfrm>
            <a:off x="457200" y="365126"/>
            <a:ext cx="10058400" cy="549274"/>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9AC9B64-0911-3647-BCF8-A86CB67B94F1}"/>
              </a:ext>
            </a:extLst>
          </p:cNvPr>
          <p:cNvSpPr>
            <a:spLocks noGrp="1"/>
          </p:cNvSpPr>
          <p:nvPr>
            <p:ph type="body" idx="1"/>
          </p:nvPr>
        </p:nvSpPr>
        <p:spPr>
          <a:xfrm>
            <a:off x="457200" y="1142999"/>
            <a:ext cx="11247120" cy="5029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FF8E5F-A5A0-1F4E-8133-3EC314C15CCE}"/>
              </a:ext>
            </a:extLst>
          </p:cNvPr>
          <p:cNvSpPr>
            <a:spLocks noGrp="1"/>
          </p:cNvSpPr>
          <p:nvPr>
            <p:ph type="ftr" sz="quarter" idx="3"/>
          </p:nvPr>
        </p:nvSpPr>
        <p:spPr>
          <a:xfrm>
            <a:off x="457200" y="6214426"/>
            <a:ext cx="5486400" cy="217488"/>
          </a:xfrm>
          <a:prstGeom prst="rect">
            <a:avLst/>
          </a:prstGeom>
        </p:spPr>
        <p:txBody>
          <a:bodyPr vert="horz" lIns="0" tIns="0" rIns="0" bIns="0" rtlCol="0" anchor="b" anchorCtr="0"/>
          <a:lstStyle>
            <a:lvl1pPr algn="l">
              <a:defRPr sz="900" b="1" i="0">
                <a:solidFill>
                  <a:schemeClr val="accent2"/>
                </a:solidFill>
                <a:latin typeface="Montserrat SemiBold" pitchFamily="2" charset="77"/>
              </a:defRPr>
            </a:lvl1pPr>
          </a:lstStyle>
          <a:p>
            <a:endParaRPr lang="en-US"/>
          </a:p>
        </p:txBody>
      </p:sp>
      <p:sp>
        <p:nvSpPr>
          <p:cNvPr id="6" name="Slide Number Placeholder 5">
            <a:extLst>
              <a:ext uri="{FF2B5EF4-FFF2-40B4-BE49-F238E27FC236}">
                <a16:creationId xmlns:a16="http://schemas.microsoft.com/office/drawing/2014/main" id="{A387D1A4-2F7C-724C-925E-7A80437E8C74}"/>
              </a:ext>
            </a:extLst>
          </p:cNvPr>
          <p:cNvSpPr>
            <a:spLocks noGrp="1"/>
          </p:cNvSpPr>
          <p:nvPr>
            <p:ph type="sldNum" sz="quarter" idx="4"/>
          </p:nvPr>
        </p:nvSpPr>
        <p:spPr>
          <a:xfrm>
            <a:off x="11247120" y="6214426"/>
            <a:ext cx="457200" cy="217488"/>
          </a:xfrm>
          <a:prstGeom prst="rect">
            <a:avLst/>
          </a:prstGeom>
        </p:spPr>
        <p:txBody>
          <a:bodyPr vert="horz" lIns="0" tIns="0" rIns="0" bIns="0" rtlCol="0" anchor="b" anchorCtr="0"/>
          <a:lstStyle>
            <a:lvl1pPr algn="r">
              <a:defRPr sz="1000" b="1" i="0">
                <a:solidFill>
                  <a:schemeClr val="accent2"/>
                </a:solidFill>
                <a:latin typeface="Montserrat SemiBold" pitchFamily="2" charset="77"/>
              </a:defRPr>
            </a:lvl1pPr>
          </a:lstStyle>
          <a:p>
            <a:fld id="{596E7BF4-68CC-274B-96C8-E851CB6666E0}" type="slidenum">
              <a:rPr lang="en-US" smtClean="0"/>
              <a:pPr/>
              <a:t>‹#›</a:t>
            </a:fld>
            <a:endParaRPr lang="en-US"/>
          </a:p>
        </p:txBody>
      </p:sp>
      <p:cxnSp>
        <p:nvCxnSpPr>
          <p:cNvPr id="9" name="Straight Connector 8">
            <a:extLst>
              <a:ext uri="{FF2B5EF4-FFF2-40B4-BE49-F238E27FC236}">
                <a16:creationId xmlns:a16="http://schemas.microsoft.com/office/drawing/2014/main" id="{0B7F492E-8E70-6B47-94A1-2EF92B7A4E0F}"/>
              </a:ext>
            </a:extLst>
          </p:cNvPr>
          <p:cNvCxnSpPr/>
          <p:nvPr userDrawn="1"/>
        </p:nvCxnSpPr>
        <p:spPr>
          <a:xfrm>
            <a:off x="457200" y="914400"/>
            <a:ext cx="10058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DCC80BA-5660-8543-BA6D-67B74A1FF09D}"/>
              </a:ext>
            </a:extLst>
          </p:cNvPr>
          <p:cNvPicPr>
            <a:picLocks noChangeAspect="1"/>
          </p:cNvPicPr>
          <p:nvPr userDrawn="1"/>
        </p:nvPicPr>
        <p:blipFill>
          <a:blip r:embed="rId16"/>
          <a:stretch>
            <a:fillRect/>
          </a:stretch>
        </p:blipFill>
        <p:spPr>
          <a:xfrm>
            <a:off x="6350" y="6515100"/>
            <a:ext cx="12179300" cy="342900"/>
          </a:xfrm>
          <a:prstGeom prst="rect">
            <a:avLst/>
          </a:prstGeom>
        </p:spPr>
      </p:pic>
      <p:pic>
        <p:nvPicPr>
          <p:cNvPr id="13" name="Picture 12" descr="Logo, company name&#10;&#10;Description automatically generated">
            <a:extLst>
              <a:ext uri="{FF2B5EF4-FFF2-40B4-BE49-F238E27FC236}">
                <a16:creationId xmlns:a16="http://schemas.microsoft.com/office/drawing/2014/main" id="{C86567BA-A03D-244A-8BB2-F15A11C02753}"/>
              </a:ext>
            </a:extLst>
          </p:cNvPr>
          <p:cNvPicPr>
            <a:picLocks noChangeAspect="1"/>
          </p:cNvPicPr>
          <p:nvPr userDrawn="1"/>
        </p:nvPicPr>
        <p:blipFill>
          <a:blip r:embed="rId17"/>
          <a:stretch>
            <a:fillRect/>
          </a:stretch>
        </p:blipFill>
        <p:spPr>
          <a:xfrm>
            <a:off x="10861929" y="460314"/>
            <a:ext cx="869696" cy="699008"/>
          </a:xfrm>
          <a:prstGeom prst="rect">
            <a:avLst/>
          </a:prstGeom>
        </p:spPr>
      </p:pic>
    </p:spTree>
    <p:extLst>
      <p:ext uri="{BB962C8B-B14F-4D97-AF65-F5344CB8AC3E}">
        <p14:creationId xmlns:p14="http://schemas.microsoft.com/office/powerpoint/2010/main" val="55072636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Lst>
  <p:hf hdr="0" ftr="0" dt="0"/>
  <p:txStyles>
    <p:titleStyle>
      <a:lvl1pPr algn="l" defTabSz="914400" rtl="0" eaLnBrk="1" latinLnBrk="0" hangingPunct="1">
        <a:lnSpc>
          <a:spcPct val="90000"/>
        </a:lnSpc>
        <a:spcBef>
          <a:spcPct val="0"/>
        </a:spcBef>
        <a:buNone/>
        <a:defRPr sz="3600" b="1" i="0" kern="1200">
          <a:solidFill>
            <a:schemeClr val="accent2"/>
          </a:solidFill>
          <a:latin typeface="Montserrat ExtraBold" pitchFamily="2" charset="77"/>
          <a:ea typeface="+mj-ea"/>
          <a:cs typeface="+mj-cs"/>
        </a:defRPr>
      </a:lvl1pPr>
    </p:titleStyle>
    <p:bodyStyle>
      <a:lvl1pPr marL="228600" indent="-228600" algn="l" defTabSz="914400" rtl="0" eaLnBrk="1" latinLnBrk="0" hangingPunct="1">
        <a:lnSpc>
          <a:spcPct val="90000"/>
        </a:lnSpc>
        <a:spcBef>
          <a:spcPts val="300"/>
        </a:spcBef>
        <a:spcAft>
          <a:spcPts val="900"/>
        </a:spcAft>
        <a:buClr>
          <a:schemeClr val="accent1"/>
        </a:buClr>
        <a:buSzPct val="80000"/>
        <a:buFont typeface="Wingdings" pitchFamily="2" charset="2"/>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300"/>
        </a:spcBef>
        <a:spcAft>
          <a:spcPts val="900"/>
        </a:spcAft>
        <a:buFont typeface="Arial" panose="020B0604020202020204" pitchFamily="34" charset="0"/>
        <a:buChar char="•"/>
        <a:defRPr sz="20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300"/>
        </a:spcBef>
        <a:spcAft>
          <a:spcPts val="900"/>
        </a:spcAft>
        <a:buFont typeface="System Font Regular"/>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300"/>
        </a:spcBef>
        <a:spcAft>
          <a:spcPts val="900"/>
        </a:spcAft>
        <a:buFont typeface="Wingdings" pitchFamily="2" charset="2"/>
        <a:buChar char="§"/>
        <a:defRPr sz="16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300"/>
        </a:spcBef>
        <a:spcAft>
          <a:spcPts val="900"/>
        </a:spcAft>
        <a:buFont typeface="Arial" panose="020B0604020202020204" pitchFamily="34" charset="0"/>
        <a:buChar char="•"/>
        <a:defRPr sz="16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02CCA-AE32-C973-B53B-32D4390EF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33113C-F368-8E21-9D2B-958B0D109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B78C8-0745-E928-1173-4ECA2234D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3E95B-CF83-4A74-B059-B4908C2BEB00}" type="datetimeFigureOut">
              <a:rPr lang="en-US" smtClean="0"/>
              <a:t>11/18/2025</a:t>
            </a:fld>
            <a:endParaRPr lang="en-US"/>
          </a:p>
        </p:txBody>
      </p:sp>
      <p:sp>
        <p:nvSpPr>
          <p:cNvPr id="5" name="Footer Placeholder 4">
            <a:extLst>
              <a:ext uri="{FF2B5EF4-FFF2-40B4-BE49-F238E27FC236}">
                <a16:creationId xmlns:a16="http://schemas.microsoft.com/office/drawing/2014/main" id="{5E52365B-B8E0-2B6F-2675-A16C2F9EE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E842EB-105D-1F91-34CA-4D1B4DB3BF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B9D53-85FA-4C38-9E9C-299C3E9D768E}" type="slidenum">
              <a:rPr lang="en-US" smtClean="0"/>
              <a:t>‹#›</a:t>
            </a:fld>
            <a:endParaRPr lang="en-US"/>
          </a:p>
        </p:txBody>
      </p:sp>
    </p:spTree>
    <p:extLst>
      <p:ext uri="{BB962C8B-B14F-4D97-AF65-F5344CB8AC3E}">
        <p14:creationId xmlns:p14="http://schemas.microsoft.com/office/powerpoint/2010/main" val="409780593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8.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8.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ugarlandtx.gov/iwr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4245187" y="533400"/>
            <a:ext cx="6019800" cy="2057400"/>
          </a:xfrm>
        </p:spPr>
        <p:txBody>
          <a:bodyPr>
            <a:normAutofit fontScale="90000"/>
          </a:bodyPr>
          <a:lstStyle/>
          <a:p>
            <a:pPr algn="l" eaLnBrk="1" hangingPunct="1">
              <a:defRPr/>
            </a:pPr>
            <a:br>
              <a:rPr lang="en-US" sz="3600" b="1" dirty="0">
                <a:solidFill>
                  <a:srgbClr val="1F4E79"/>
                </a:solidFill>
              </a:rPr>
            </a:br>
            <a:r>
              <a:rPr lang="en-US" sz="3600" b="1" dirty="0">
                <a:solidFill>
                  <a:srgbClr val="06529B"/>
                </a:solidFill>
              </a:rPr>
              <a:t>Groundwater Reduction Plan </a:t>
            </a:r>
            <a:br>
              <a:rPr lang="en-US" sz="3600" b="1" dirty="0">
                <a:solidFill>
                  <a:srgbClr val="06529B"/>
                </a:solidFill>
              </a:rPr>
            </a:br>
            <a:r>
              <a:rPr lang="en-US" sz="3600" b="1" dirty="0">
                <a:solidFill>
                  <a:srgbClr val="06529B"/>
                </a:solidFill>
              </a:rPr>
              <a:t>Participant Meeting</a:t>
            </a:r>
            <a:br>
              <a:rPr lang="en-US" sz="3600" b="1" dirty="0">
                <a:solidFill>
                  <a:srgbClr val="06529B"/>
                </a:solidFill>
              </a:rPr>
            </a:br>
            <a:r>
              <a:rPr lang="en-US" sz="2700" b="1" dirty="0">
                <a:solidFill>
                  <a:srgbClr val="06529B"/>
                </a:solidFill>
              </a:rPr>
              <a:t>November 19, 2025</a:t>
            </a:r>
            <a:endParaRPr lang="en-US" sz="2700" dirty="0">
              <a:solidFill>
                <a:srgbClr val="06529B"/>
              </a:solidFill>
            </a:endParaRPr>
          </a:p>
        </p:txBody>
      </p:sp>
      <p:pic>
        <p:nvPicPr>
          <p:cNvPr id="3076" name="Picture 3" descr="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8" name="Picture 2" descr="D:\RK8_687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7" r="9479"/>
          <a:stretch/>
        </p:blipFill>
        <p:spPr bwMode="auto">
          <a:xfrm>
            <a:off x="1882987" y="2843784"/>
            <a:ext cx="8382000" cy="3516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D16BBC-636E-D260-80CB-95D85F22A802}"/>
              </a:ext>
            </a:extLst>
          </p:cNvPr>
          <p:cNvPicPr>
            <a:picLocks noChangeAspect="1"/>
          </p:cNvPicPr>
          <p:nvPr/>
        </p:nvPicPr>
        <p:blipFill>
          <a:blip r:embed="rId3" cstate="print">
            <a:extLst>
              <a:ext uri="{28A0092B-C50C-407E-A947-70E740481C1C}">
                <a14:useLocalDpi xmlns:a14="http://schemas.microsoft.com/office/drawing/2010/main" val="0"/>
              </a:ext>
            </a:extLst>
          </a:blip>
          <a:srcRect t="-50" b="33042"/>
          <a:stretch>
            <a:fillRect/>
          </a:stretch>
        </p:blipFill>
        <p:spPr>
          <a:xfrm>
            <a:off x="4550629" y="1001795"/>
            <a:ext cx="6257534" cy="5435581"/>
          </a:xfrm>
          <a:prstGeom prst="rect">
            <a:avLst/>
          </a:prstGeom>
          <a:ln>
            <a:solidFill>
              <a:schemeClr val="tx1"/>
            </a:solidFill>
          </a:ln>
        </p:spPr>
      </p:pic>
      <p:sp>
        <p:nvSpPr>
          <p:cNvPr id="2" name="Title 1">
            <a:extLst>
              <a:ext uri="{FF2B5EF4-FFF2-40B4-BE49-F238E27FC236}">
                <a16:creationId xmlns:a16="http://schemas.microsoft.com/office/drawing/2014/main" id="{AF292E21-F59B-4AD7-8C59-65FB786BA775}"/>
              </a:ext>
            </a:extLst>
          </p:cNvPr>
          <p:cNvSpPr>
            <a:spLocks noGrp="1"/>
          </p:cNvSpPr>
          <p:nvPr>
            <p:ph type="title"/>
          </p:nvPr>
        </p:nvSpPr>
        <p:spPr/>
        <p:txBody>
          <a:bodyPr/>
          <a:lstStyle/>
          <a:p>
            <a:r>
              <a:rPr lang="en-US" dirty="0"/>
              <a:t>Subsidence Data | GPS Stations</a:t>
            </a:r>
          </a:p>
        </p:txBody>
      </p:sp>
      <p:sp>
        <p:nvSpPr>
          <p:cNvPr id="4" name="TextBox 3">
            <a:extLst>
              <a:ext uri="{FF2B5EF4-FFF2-40B4-BE49-F238E27FC236}">
                <a16:creationId xmlns:a16="http://schemas.microsoft.com/office/drawing/2014/main" id="{5F3F0CB7-D94F-D9C0-69F4-EA7027FE3E54}"/>
              </a:ext>
            </a:extLst>
          </p:cNvPr>
          <p:cNvSpPr txBox="1"/>
          <p:nvPr/>
        </p:nvSpPr>
        <p:spPr>
          <a:xfrm>
            <a:off x="11594547" y="6543270"/>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endParaRPr>
          </a:p>
        </p:txBody>
      </p:sp>
      <p:sp>
        <p:nvSpPr>
          <p:cNvPr id="5" name="Content Placeholder 2">
            <a:extLst>
              <a:ext uri="{FF2B5EF4-FFF2-40B4-BE49-F238E27FC236}">
                <a16:creationId xmlns:a16="http://schemas.microsoft.com/office/drawing/2014/main" id="{59F11273-FFC6-7B54-7BF1-E5778337A843}"/>
              </a:ext>
            </a:extLst>
          </p:cNvPr>
          <p:cNvSpPr>
            <a:spLocks noGrp="1"/>
          </p:cNvSpPr>
          <p:nvPr>
            <p:ph idx="1"/>
          </p:nvPr>
        </p:nvSpPr>
        <p:spPr>
          <a:xfrm>
            <a:off x="454624" y="1290613"/>
            <a:ext cx="3943640" cy="2979462"/>
          </a:xfrm>
        </p:spPr>
        <p:txBody>
          <a:bodyPr>
            <a:normAutofit/>
          </a:bodyPr>
          <a:lstStyle/>
          <a:p>
            <a:pPr marL="0" indent="0">
              <a:buNone/>
            </a:pPr>
            <a:r>
              <a:rPr lang="en-US" sz="2200"/>
              <a:t>Annual subsidence rate, in centimeters per year (cm/yr.), estimated from GPS data collected at active stations with three or more years of data averaged from 2020 to 2024.</a:t>
            </a:r>
          </a:p>
        </p:txBody>
      </p:sp>
      <p:pic>
        <p:nvPicPr>
          <p:cNvPr id="13" name="Picture 12" descr="A chart of a number of red and yellow dots&#10;&#10;AI-generated content may be incorrect.">
            <a:extLst>
              <a:ext uri="{FF2B5EF4-FFF2-40B4-BE49-F238E27FC236}">
                <a16:creationId xmlns:a16="http://schemas.microsoft.com/office/drawing/2014/main" id="{4F7CD145-835D-E3B8-7E87-85EF78A489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7026" y="3862065"/>
            <a:ext cx="2744459" cy="2602743"/>
          </a:xfrm>
          <a:prstGeom prst="rect">
            <a:avLst/>
          </a:prstGeom>
        </p:spPr>
      </p:pic>
    </p:spTree>
    <p:extLst>
      <p:ext uri="{BB962C8B-B14F-4D97-AF65-F5344CB8AC3E}">
        <p14:creationId xmlns:p14="http://schemas.microsoft.com/office/powerpoint/2010/main" val="324659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7C9F0-61A5-2E58-C73D-E52516B3D7FA}"/>
            </a:ext>
          </a:extLst>
        </p:cNvPr>
        <p:cNvGrpSpPr/>
        <p:nvPr/>
      </p:nvGrpSpPr>
      <p:grpSpPr>
        <a:xfrm>
          <a:off x="0" y="0"/>
          <a:ext cx="0" cy="0"/>
          <a:chOff x="0" y="0"/>
          <a:chExt cx="0" cy="0"/>
        </a:xfrm>
      </p:grpSpPr>
      <p:pic>
        <p:nvPicPr>
          <p:cNvPr id="11" name="Picture 10" descr="A map of texas with different colored spots&#10;&#10;AI-generated content may be incorrect.">
            <a:extLst>
              <a:ext uri="{FF2B5EF4-FFF2-40B4-BE49-F238E27FC236}">
                <a16:creationId xmlns:a16="http://schemas.microsoft.com/office/drawing/2014/main" id="{8CECE1CD-5716-D6D9-A530-762D1DA9C1DD}"/>
              </a:ext>
            </a:extLst>
          </p:cNvPr>
          <p:cNvPicPr>
            <a:picLocks noChangeAspect="1"/>
          </p:cNvPicPr>
          <p:nvPr/>
        </p:nvPicPr>
        <p:blipFill>
          <a:blip r:embed="rId3" cstate="print">
            <a:extLst>
              <a:ext uri="{28A0092B-C50C-407E-A947-70E740481C1C}">
                <a14:useLocalDpi xmlns:a14="http://schemas.microsoft.com/office/drawing/2010/main" val="0"/>
              </a:ext>
            </a:extLst>
          </a:blip>
          <a:srcRect l="27424" t="6689" r="14019" b="30162"/>
          <a:stretch>
            <a:fillRect/>
          </a:stretch>
        </p:blipFill>
        <p:spPr>
          <a:xfrm>
            <a:off x="4552275" y="1051559"/>
            <a:ext cx="6173637" cy="5144697"/>
          </a:xfrm>
          <a:prstGeom prst="rect">
            <a:avLst/>
          </a:prstGeom>
          <a:ln>
            <a:solidFill>
              <a:schemeClr val="tx1"/>
            </a:solidFill>
          </a:ln>
        </p:spPr>
      </p:pic>
      <p:sp>
        <p:nvSpPr>
          <p:cNvPr id="2" name="Title 1">
            <a:extLst>
              <a:ext uri="{FF2B5EF4-FFF2-40B4-BE49-F238E27FC236}">
                <a16:creationId xmlns:a16="http://schemas.microsoft.com/office/drawing/2014/main" id="{549E18F4-3F44-7A2F-CE74-A0E5878C00AD}"/>
              </a:ext>
            </a:extLst>
          </p:cNvPr>
          <p:cNvSpPr>
            <a:spLocks noGrp="1"/>
          </p:cNvSpPr>
          <p:nvPr>
            <p:ph type="title"/>
          </p:nvPr>
        </p:nvSpPr>
        <p:spPr/>
        <p:txBody>
          <a:bodyPr/>
          <a:lstStyle/>
          <a:p>
            <a:r>
              <a:rPr lang="en-US" dirty="0"/>
              <a:t>Subsidence Data | InSAR</a:t>
            </a:r>
          </a:p>
        </p:txBody>
      </p:sp>
      <p:sp>
        <p:nvSpPr>
          <p:cNvPr id="4" name="TextBox 3">
            <a:extLst>
              <a:ext uri="{FF2B5EF4-FFF2-40B4-BE49-F238E27FC236}">
                <a16:creationId xmlns:a16="http://schemas.microsoft.com/office/drawing/2014/main" id="{E64D11D3-4C7E-BB0E-B2CE-2A8A91D8DFB1}"/>
              </a:ext>
            </a:extLst>
          </p:cNvPr>
          <p:cNvSpPr txBox="1"/>
          <p:nvPr/>
        </p:nvSpPr>
        <p:spPr>
          <a:xfrm>
            <a:off x="11594547" y="6543270"/>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endParaRPr>
          </a:p>
        </p:txBody>
      </p:sp>
      <p:sp>
        <p:nvSpPr>
          <p:cNvPr id="5" name="Content Placeholder 2">
            <a:extLst>
              <a:ext uri="{FF2B5EF4-FFF2-40B4-BE49-F238E27FC236}">
                <a16:creationId xmlns:a16="http://schemas.microsoft.com/office/drawing/2014/main" id="{E42FF2E2-E66A-2D6B-CD80-F02082D7084D}"/>
              </a:ext>
            </a:extLst>
          </p:cNvPr>
          <p:cNvSpPr>
            <a:spLocks noGrp="1"/>
          </p:cNvSpPr>
          <p:nvPr>
            <p:ph idx="1"/>
          </p:nvPr>
        </p:nvSpPr>
        <p:spPr>
          <a:xfrm>
            <a:off x="454624" y="1290613"/>
            <a:ext cx="4035243" cy="2979462"/>
          </a:xfrm>
        </p:spPr>
        <p:txBody>
          <a:bodyPr>
            <a:normAutofit/>
          </a:bodyPr>
          <a:lstStyle/>
          <a:p>
            <a:pPr marL="0" indent="0">
              <a:buNone/>
            </a:pPr>
            <a:r>
              <a:rPr lang="en-US" sz="2200"/>
              <a:t>Annual subsidence rate, in centimeters per year (cm/yr.), estimated from Sentinel 1A derived time-series interferograms averaged from 2020 to 2024.</a:t>
            </a:r>
          </a:p>
        </p:txBody>
      </p:sp>
      <p:pic>
        <p:nvPicPr>
          <p:cNvPr id="13" name="Picture 12" descr="A chart of a number of numbers&#10;&#10;AI-generated content may be incorrect.">
            <a:extLst>
              <a:ext uri="{FF2B5EF4-FFF2-40B4-BE49-F238E27FC236}">
                <a16:creationId xmlns:a16="http://schemas.microsoft.com/office/drawing/2014/main" id="{27403EE7-E66B-3D50-33C3-0D2B34C01F73}"/>
              </a:ext>
            </a:extLst>
          </p:cNvPr>
          <p:cNvPicPr>
            <a:picLocks noChangeAspect="1"/>
          </p:cNvPicPr>
          <p:nvPr/>
        </p:nvPicPr>
        <p:blipFill>
          <a:blip r:embed="rId4" cstate="print">
            <a:extLst>
              <a:ext uri="{28A0092B-C50C-407E-A947-70E740481C1C}">
                <a14:useLocalDpi xmlns:a14="http://schemas.microsoft.com/office/drawing/2010/main" val="0"/>
              </a:ext>
            </a:extLst>
          </a:blip>
          <a:srcRect r="2074" b="3290"/>
          <a:stretch/>
        </p:blipFill>
        <p:spPr>
          <a:xfrm>
            <a:off x="2001320" y="3715227"/>
            <a:ext cx="2488547" cy="2517605"/>
          </a:xfrm>
          <a:prstGeom prst="rect">
            <a:avLst/>
          </a:prstGeom>
        </p:spPr>
      </p:pic>
      <p:sp>
        <p:nvSpPr>
          <p:cNvPr id="3" name="TextBox 2">
            <a:extLst>
              <a:ext uri="{FF2B5EF4-FFF2-40B4-BE49-F238E27FC236}">
                <a16:creationId xmlns:a16="http://schemas.microsoft.com/office/drawing/2014/main" id="{B0C3C1E3-AF30-E0C0-5DA1-184BB3A53BF2}"/>
              </a:ext>
            </a:extLst>
          </p:cNvPr>
          <p:cNvSpPr txBox="1"/>
          <p:nvPr/>
        </p:nvSpPr>
        <p:spPr>
          <a:xfrm>
            <a:off x="2185417" y="6246653"/>
            <a:ext cx="940913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ontserrat" pitchFamily="2" charset="0"/>
                <a:ea typeface="+mn-ea"/>
                <a:cs typeface="+mn-cs"/>
              </a:rPr>
              <a:t>*Gray areas indicate no data, as InSAR accuracy decreases in rural areas due to tropospheric errors and seasonal vegetative growth.</a:t>
            </a:r>
          </a:p>
        </p:txBody>
      </p:sp>
    </p:spTree>
    <p:extLst>
      <p:ext uri="{BB962C8B-B14F-4D97-AF65-F5344CB8AC3E}">
        <p14:creationId xmlns:p14="http://schemas.microsoft.com/office/powerpoint/2010/main" val="274109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9C35-E00C-4F17-9B96-7977A53EB4AC}"/>
              </a:ext>
            </a:extLst>
          </p:cNvPr>
          <p:cNvSpPr>
            <a:spLocks noGrp="1"/>
          </p:cNvSpPr>
          <p:nvPr>
            <p:ph type="title"/>
          </p:nvPr>
        </p:nvSpPr>
        <p:spPr/>
        <p:txBody>
          <a:bodyPr/>
          <a:lstStyle/>
          <a:p>
            <a:r>
              <a:rPr lang="en-US" dirty="0"/>
              <a:t>Subsidence Data in Sugar Land, TX</a:t>
            </a:r>
          </a:p>
        </p:txBody>
      </p:sp>
      <p:sp>
        <p:nvSpPr>
          <p:cNvPr id="10" name="Content Placeholder 6">
            <a:extLst>
              <a:ext uri="{FF2B5EF4-FFF2-40B4-BE49-F238E27FC236}">
                <a16:creationId xmlns:a16="http://schemas.microsoft.com/office/drawing/2014/main" id="{CB7F47CA-F5DA-4076-ABC7-49C6D1671E97}"/>
              </a:ext>
            </a:extLst>
          </p:cNvPr>
          <p:cNvSpPr txBox="1">
            <a:spLocks/>
          </p:cNvSpPr>
          <p:nvPr/>
        </p:nvSpPr>
        <p:spPr>
          <a:xfrm>
            <a:off x="457199" y="1143000"/>
            <a:ext cx="3545872" cy="2889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300"/>
              </a:spcBef>
              <a:spcAft>
                <a:spcPts val="900"/>
              </a:spcAft>
              <a:buClr>
                <a:schemeClr val="accent1"/>
              </a:buClr>
              <a:buSzPct val="80000"/>
              <a:buFont typeface="Wingdings" pitchFamily="2" charset="2"/>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300"/>
              </a:spcBef>
              <a:spcAft>
                <a:spcPts val="900"/>
              </a:spcAft>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300"/>
              </a:spcBef>
              <a:spcAft>
                <a:spcPts val="900"/>
              </a:spcAft>
              <a:buFont typeface="System Font Regular"/>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300"/>
              </a:spcBef>
              <a:spcAft>
                <a:spcPts val="900"/>
              </a:spcAft>
              <a:buFont typeface="Wingdings" pitchFamily="2" charset="2"/>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300"/>
              </a:spcBef>
              <a:spcAft>
                <a:spcPts val="900"/>
              </a:spcAft>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300"/>
              </a:spcBef>
              <a:spcAft>
                <a:spcPts val="900"/>
              </a:spcAft>
              <a:buClr>
                <a:srgbClr val="3BB3E5"/>
              </a:buClr>
              <a:buSzPct val="80000"/>
              <a:buFont typeface="Wingdings" pitchFamily="2" charset="2"/>
              <a:buChar char="§"/>
              <a:tabLst/>
              <a:defRPr/>
            </a:pPr>
            <a:r>
              <a:rPr kumimoji="0" lang="en-US" sz="1600" b="0" i="0" u="none" strike="noStrike" kern="1200" cap="none" spc="0" normalizeH="0" baseline="0" noProof="0">
                <a:ln>
                  <a:noFill/>
                </a:ln>
                <a:solidFill>
                  <a:srgbClr val="000000"/>
                </a:solidFill>
                <a:effectLst/>
                <a:uLnTx/>
                <a:uFillTx/>
                <a:latin typeface="Montserrat"/>
                <a:ea typeface="+mn-ea"/>
                <a:cs typeface="Arial" panose="020B0604020202020204" pitchFamily="34" charset="0"/>
              </a:rPr>
              <a:t>GPS station P004, located in Sugar Land, has measured a total of approximately 30.9 cm of subsidence since 1994.</a:t>
            </a:r>
          </a:p>
          <a:p>
            <a:pPr marL="228600" marR="0" lvl="0" indent="-228600" algn="l" defTabSz="914400" rtl="0" eaLnBrk="1" fontAlgn="auto" latinLnBrk="0" hangingPunct="1">
              <a:lnSpc>
                <a:spcPct val="90000"/>
              </a:lnSpc>
              <a:spcBef>
                <a:spcPts val="300"/>
              </a:spcBef>
              <a:spcAft>
                <a:spcPts val="900"/>
              </a:spcAft>
              <a:buClr>
                <a:srgbClr val="3BB3E5"/>
              </a:buClr>
              <a:buSzPct val="80000"/>
              <a:buFont typeface="Wingdings" pitchFamily="2" charset="2"/>
              <a:buChar char="§"/>
              <a:tabLst/>
              <a:defRPr/>
            </a:pPr>
            <a:r>
              <a:rPr kumimoji="0" lang="en-US" sz="1600" b="0" i="0" u="none" strike="noStrike" kern="1200" cap="none" spc="0" normalizeH="0" baseline="0" noProof="0">
                <a:ln>
                  <a:noFill/>
                </a:ln>
                <a:solidFill>
                  <a:srgbClr val="000000"/>
                </a:solidFill>
                <a:effectLst/>
                <a:uLnTx/>
                <a:uFillTx/>
                <a:latin typeface="Montserrat"/>
                <a:ea typeface="+mn-ea"/>
                <a:cs typeface="Arial" panose="020B0604020202020204" pitchFamily="34" charset="0"/>
              </a:rPr>
              <a:t>2020-2024 average annual subsidence rate is 0.61 cm/yr.</a:t>
            </a:r>
          </a:p>
        </p:txBody>
      </p:sp>
      <p:sp>
        <p:nvSpPr>
          <p:cNvPr id="6" name="TextBox 5">
            <a:extLst>
              <a:ext uri="{FF2B5EF4-FFF2-40B4-BE49-F238E27FC236}">
                <a16:creationId xmlns:a16="http://schemas.microsoft.com/office/drawing/2014/main" id="{0B10D589-C717-A56A-05B0-6ACD52816858}"/>
              </a:ext>
            </a:extLst>
          </p:cNvPr>
          <p:cNvSpPr txBox="1"/>
          <p:nvPr/>
        </p:nvSpPr>
        <p:spPr>
          <a:xfrm>
            <a:off x="11594547" y="6543270"/>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endParaRPr>
          </a:p>
        </p:txBody>
      </p:sp>
      <p:pic>
        <p:nvPicPr>
          <p:cNvPr id="5" name="Picture 4">
            <a:extLst>
              <a:ext uri="{FF2B5EF4-FFF2-40B4-BE49-F238E27FC236}">
                <a16:creationId xmlns:a16="http://schemas.microsoft.com/office/drawing/2014/main" id="{26D88CC4-65AB-32DA-6BFD-BFB144D9181D}"/>
              </a:ext>
            </a:extLst>
          </p:cNvPr>
          <p:cNvPicPr>
            <a:picLocks noChangeAspect="1"/>
          </p:cNvPicPr>
          <p:nvPr/>
        </p:nvPicPr>
        <p:blipFill>
          <a:blip r:embed="rId3">
            <a:extLst>
              <a:ext uri="{28A0092B-C50C-407E-A947-70E740481C1C}">
                <a14:useLocalDpi xmlns:a14="http://schemas.microsoft.com/office/drawing/2010/main" val="0"/>
              </a:ext>
            </a:extLst>
          </a:blip>
          <a:srcRect t="802" b="802"/>
          <a:stretch/>
        </p:blipFill>
        <p:spPr>
          <a:xfrm>
            <a:off x="694944" y="2678454"/>
            <a:ext cx="2734056" cy="2891349"/>
          </a:xfrm>
          <a:prstGeom prst="rect">
            <a:avLst/>
          </a:prstGeom>
        </p:spPr>
      </p:pic>
      <p:sp>
        <p:nvSpPr>
          <p:cNvPr id="7" name="TextBox 6">
            <a:extLst>
              <a:ext uri="{FF2B5EF4-FFF2-40B4-BE49-F238E27FC236}">
                <a16:creationId xmlns:a16="http://schemas.microsoft.com/office/drawing/2014/main" id="{279E4CCB-F71A-C2F3-7082-033EAB5FFC52}"/>
              </a:ext>
            </a:extLst>
          </p:cNvPr>
          <p:cNvSpPr txBox="1"/>
          <p:nvPr/>
        </p:nvSpPr>
        <p:spPr>
          <a:xfrm>
            <a:off x="456259" y="5569803"/>
            <a:ext cx="35468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Montserrat"/>
                <a:ea typeface="+mn-ea"/>
                <a:cs typeface="Arial" panose="020B0604020202020204" pitchFamily="34" charset="0"/>
              </a:rPr>
              <a:t>Processed GPS data (source: UH) over period of record. Processed GPS data (gray circles) located inside the outlier boundary (red dashed lines) are used when calculating subsidence rates. Processed GPS data identified as outliers (red circles) are not considered by the District when calculating subsidence rates and are shown for informational purposes only. </a:t>
            </a:r>
          </a:p>
        </p:txBody>
      </p:sp>
      <p:pic>
        <p:nvPicPr>
          <p:cNvPr id="4" name="Picture 3">
            <a:extLst>
              <a:ext uri="{FF2B5EF4-FFF2-40B4-BE49-F238E27FC236}">
                <a16:creationId xmlns:a16="http://schemas.microsoft.com/office/drawing/2014/main" id="{B017C86E-3C38-0056-B395-4D193BA338C1}"/>
              </a:ext>
            </a:extLst>
          </p:cNvPr>
          <p:cNvPicPr>
            <a:picLocks noChangeAspect="1"/>
          </p:cNvPicPr>
          <p:nvPr/>
        </p:nvPicPr>
        <p:blipFill>
          <a:blip r:embed="rId4">
            <a:extLst>
              <a:ext uri="{28A0092B-C50C-407E-A947-70E740481C1C}">
                <a14:useLocalDpi xmlns:a14="http://schemas.microsoft.com/office/drawing/2010/main" val="0"/>
              </a:ext>
            </a:extLst>
          </a:blip>
          <a:srcRect l="3187" t="13732" r="9628" b="3333"/>
          <a:stretch/>
        </p:blipFill>
        <p:spPr>
          <a:xfrm>
            <a:off x="4840297" y="1297681"/>
            <a:ext cx="6482932" cy="5147225"/>
          </a:xfrm>
          <a:prstGeom prst="rect">
            <a:avLst/>
          </a:prstGeom>
        </p:spPr>
      </p:pic>
      <p:sp>
        <p:nvSpPr>
          <p:cNvPr id="3" name="Rectangle 2">
            <a:extLst>
              <a:ext uri="{FF2B5EF4-FFF2-40B4-BE49-F238E27FC236}">
                <a16:creationId xmlns:a16="http://schemas.microsoft.com/office/drawing/2014/main" id="{A368BE49-CA2E-5DAB-5221-2B9232EFE8C7}"/>
              </a:ext>
            </a:extLst>
          </p:cNvPr>
          <p:cNvSpPr/>
          <p:nvPr/>
        </p:nvSpPr>
        <p:spPr>
          <a:xfrm>
            <a:off x="4937797" y="6357299"/>
            <a:ext cx="3137432" cy="130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5E666408-C6D1-1211-BF01-24F4BC272CC2}"/>
              </a:ext>
            </a:extLst>
          </p:cNvPr>
          <p:cNvSpPr/>
          <p:nvPr/>
        </p:nvSpPr>
        <p:spPr>
          <a:xfrm>
            <a:off x="8493842" y="6357299"/>
            <a:ext cx="3137432" cy="130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129987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7253-3FC2-ED91-E40C-E38D87B013BD}"/>
              </a:ext>
            </a:extLst>
          </p:cNvPr>
          <p:cNvSpPr>
            <a:spLocks noGrp="1"/>
          </p:cNvSpPr>
          <p:nvPr>
            <p:ph type="title"/>
          </p:nvPr>
        </p:nvSpPr>
        <p:spPr/>
        <p:txBody>
          <a:bodyPr/>
          <a:lstStyle/>
          <a:p>
            <a:r>
              <a:rPr lang="en-US"/>
              <a:t>Annual Groundwater Reports</a:t>
            </a:r>
          </a:p>
        </p:txBody>
      </p:sp>
      <p:sp>
        <p:nvSpPr>
          <p:cNvPr id="3" name="Content Placeholder 2">
            <a:extLst>
              <a:ext uri="{FF2B5EF4-FFF2-40B4-BE49-F238E27FC236}">
                <a16:creationId xmlns:a16="http://schemas.microsoft.com/office/drawing/2014/main" id="{190E53EA-3099-7D5C-0002-ACDA9D616BD3}"/>
              </a:ext>
            </a:extLst>
          </p:cNvPr>
          <p:cNvSpPr>
            <a:spLocks noGrp="1"/>
          </p:cNvSpPr>
          <p:nvPr>
            <p:ph sz="half" idx="1"/>
          </p:nvPr>
        </p:nvSpPr>
        <p:spPr>
          <a:xfrm>
            <a:off x="457199" y="1143000"/>
            <a:ext cx="11423003" cy="5029200"/>
          </a:xfrm>
        </p:spPr>
        <p:txBody>
          <a:bodyPr/>
          <a:lstStyle/>
          <a:p>
            <a:r>
              <a:rPr lang="en-US" sz="3000" dirty="0"/>
              <a:t>FBSD Annual Groundwater Reports </a:t>
            </a:r>
            <a:br>
              <a:rPr lang="en-US" sz="3000" dirty="0"/>
            </a:br>
            <a:r>
              <a:rPr lang="en-US" sz="3000" dirty="0"/>
              <a:t>can be found on our website:</a:t>
            </a:r>
            <a:br>
              <a:rPr lang="en-US" sz="3000" dirty="0"/>
            </a:br>
            <a:endParaRPr lang="en-US" sz="3000" dirty="0"/>
          </a:p>
          <a:p>
            <a:pPr marL="0" indent="0" algn="ctr">
              <a:buNone/>
            </a:pPr>
            <a:r>
              <a:rPr lang="en-US" sz="3000" dirty="0"/>
              <a:t> </a:t>
            </a:r>
            <a:r>
              <a:rPr lang="en-US" sz="3200" b="1" dirty="0"/>
              <a:t>FBSUBSIDENCE.ORG/science </a:t>
            </a:r>
            <a:endParaRPr lang="en-US" sz="2400" b="1" dirty="0"/>
          </a:p>
        </p:txBody>
      </p:sp>
      <p:pic>
        <p:nvPicPr>
          <p:cNvPr id="6" name="Picture 5" descr="A qr code with a blue border&#10;&#10;Description automatically generated">
            <a:extLst>
              <a:ext uri="{FF2B5EF4-FFF2-40B4-BE49-F238E27FC236}">
                <a16:creationId xmlns:a16="http://schemas.microsoft.com/office/drawing/2014/main" id="{883622C7-06EA-6EDC-626D-9D1B55E31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325" y="3549651"/>
            <a:ext cx="2165349" cy="2165349"/>
          </a:xfrm>
          <a:prstGeom prst="rect">
            <a:avLst/>
          </a:prstGeom>
        </p:spPr>
      </p:pic>
      <p:sp>
        <p:nvSpPr>
          <p:cNvPr id="9" name="TextBox 8">
            <a:extLst>
              <a:ext uri="{FF2B5EF4-FFF2-40B4-BE49-F238E27FC236}">
                <a16:creationId xmlns:a16="http://schemas.microsoft.com/office/drawing/2014/main" id="{C41FC9A8-3BE7-DCBC-15DF-4CE9F214A93D}"/>
              </a:ext>
            </a:extLst>
          </p:cNvPr>
          <p:cNvSpPr txBox="1"/>
          <p:nvPr/>
        </p:nvSpPr>
        <p:spPr>
          <a:xfrm>
            <a:off x="11594547" y="6543270"/>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endParaRPr>
          </a:p>
        </p:txBody>
      </p:sp>
    </p:spTree>
    <p:extLst>
      <p:ext uri="{BB962C8B-B14F-4D97-AF65-F5344CB8AC3E}">
        <p14:creationId xmlns:p14="http://schemas.microsoft.com/office/powerpoint/2010/main" val="392765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2FAB-A003-0433-8BAD-1DE0385422C6}"/>
              </a:ext>
            </a:extLst>
          </p:cNvPr>
          <p:cNvSpPr>
            <a:spLocks noGrp="1"/>
          </p:cNvSpPr>
          <p:nvPr>
            <p:ph type="title"/>
          </p:nvPr>
        </p:nvSpPr>
        <p:spPr/>
        <p:txBody>
          <a:bodyPr/>
          <a:lstStyle/>
          <a:p>
            <a:r>
              <a:rPr lang="en-US" dirty="0"/>
              <a:t>Joint Regulatory Plan Review (JRPR)</a:t>
            </a:r>
          </a:p>
        </p:txBody>
      </p:sp>
      <p:pic>
        <p:nvPicPr>
          <p:cNvPr id="7" name="Content Placeholder 6" descr="A qr code with a blue border&#10;&#10;Description automatically generated">
            <a:extLst>
              <a:ext uri="{FF2B5EF4-FFF2-40B4-BE49-F238E27FC236}">
                <a16:creationId xmlns:a16="http://schemas.microsoft.com/office/drawing/2014/main" id="{0539AB6F-AC76-DD80-5D05-BB6AB46FA0E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700644" y="5124261"/>
            <a:ext cx="1195609" cy="1195609"/>
          </a:xfrm>
        </p:spPr>
      </p:pic>
      <p:sp>
        <p:nvSpPr>
          <p:cNvPr id="8" name="TextBox 7">
            <a:extLst>
              <a:ext uri="{FF2B5EF4-FFF2-40B4-BE49-F238E27FC236}">
                <a16:creationId xmlns:a16="http://schemas.microsoft.com/office/drawing/2014/main" id="{B9B1DF63-FBA2-A37C-DB29-44D6628ED866}"/>
              </a:ext>
            </a:extLst>
          </p:cNvPr>
          <p:cNvSpPr txBox="1"/>
          <p:nvPr/>
        </p:nvSpPr>
        <p:spPr>
          <a:xfrm>
            <a:off x="11594547" y="6543270"/>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endParaRPr>
          </a:p>
        </p:txBody>
      </p:sp>
      <p:pic>
        <p:nvPicPr>
          <p:cNvPr id="4" name="Picture 3">
            <a:extLst>
              <a:ext uri="{FF2B5EF4-FFF2-40B4-BE49-F238E27FC236}">
                <a16:creationId xmlns:a16="http://schemas.microsoft.com/office/drawing/2014/main" id="{87F5DCF6-AB15-3ABB-1246-69BFC02CA970}"/>
              </a:ext>
            </a:extLst>
          </p:cNvPr>
          <p:cNvPicPr>
            <a:picLocks noChangeAspect="1"/>
          </p:cNvPicPr>
          <p:nvPr/>
        </p:nvPicPr>
        <p:blipFill>
          <a:blip r:embed="rId3"/>
          <a:stretch>
            <a:fillRect/>
          </a:stretch>
        </p:blipFill>
        <p:spPr>
          <a:xfrm>
            <a:off x="1343025" y="952154"/>
            <a:ext cx="8582559" cy="5550908"/>
          </a:xfrm>
          <a:prstGeom prst="rect">
            <a:avLst/>
          </a:prstGeom>
        </p:spPr>
      </p:pic>
    </p:spTree>
    <p:extLst>
      <p:ext uri="{BB962C8B-B14F-4D97-AF65-F5344CB8AC3E}">
        <p14:creationId xmlns:p14="http://schemas.microsoft.com/office/powerpoint/2010/main" val="246625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45AC-1BC1-7DA4-1A6A-E622C00ED34B}"/>
              </a:ext>
            </a:extLst>
          </p:cNvPr>
          <p:cNvSpPr>
            <a:spLocks noGrp="1"/>
          </p:cNvSpPr>
          <p:nvPr>
            <p:ph type="title"/>
          </p:nvPr>
        </p:nvSpPr>
        <p:spPr/>
        <p:txBody>
          <a:bodyPr/>
          <a:lstStyle/>
          <a:p>
            <a:r>
              <a:rPr lang="en-US"/>
              <a:t>JRPR Findings | Subsidence</a:t>
            </a:r>
          </a:p>
        </p:txBody>
      </p:sp>
      <p:graphicFrame>
        <p:nvGraphicFramePr>
          <p:cNvPr id="4" name="Diagram 3">
            <a:extLst>
              <a:ext uri="{FF2B5EF4-FFF2-40B4-BE49-F238E27FC236}">
                <a16:creationId xmlns:a16="http://schemas.microsoft.com/office/drawing/2014/main" id="{D263D32E-86B5-889B-E8C5-73E2DE0FB560}"/>
              </a:ext>
            </a:extLst>
          </p:cNvPr>
          <p:cNvGraphicFramePr/>
          <p:nvPr/>
        </p:nvGraphicFramePr>
        <p:xfrm>
          <a:off x="457200" y="1311612"/>
          <a:ext cx="10058400" cy="4796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20EE3AD-110B-6A87-F6F5-6C2FDDCB3355}"/>
              </a:ext>
            </a:extLst>
          </p:cNvPr>
          <p:cNvSpPr txBox="1"/>
          <p:nvPr/>
        </p:nvSpPr>
        <p:spPr>
          <a:xfrm>
            <a:off x="11569263" y="6491424"/>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000000"/>
              </a:solidFill>
              <a:effectLst/>
              <a:uLnTx/>
              <a:uFillTx/>
              <a:latin typeface="Montserrat" pitchFamily="2" charset="0"/>
              <a:ea typeface="+mn-ea"/>
              <a:cs typeface="+mn-cs"/>
            </a:endParaRPr>
          </a:p>
        </p:txBody>
      </p:sp>
      <p:pic>
        <p:nvPicPr>
          <p:cNvPr id="6" name="Content Placeholder 6" descr="A qr code with a blue border&#10;&#10;Description automatically generated">
            <a:extLst>
              <a:ext uri="{FF2B5EF4-FFF2-40B4-BE49-F238E27FC236}">
                <a16:creationId xmlns:a16="http://schemas.microsoft.com/office/drawing/2014/main" id="{CA51B77C-B00A-3F4F-53EE-DB648F00C9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0644" y="5124261"/>
            <a:ext cx="1195609" cy="1195609"/>
          </a:xfrm>
          <a:prstGeom prst="rect">
            <a:avLst/>
          </a:prstGeom>
        </p:spPr>
      </p:pic>
    </p:spTree>
    <p:extLst>
      <p:ext uri="{BB962C8B-B14F-4D97-AF65-F5344CB8AC3E}">
        <p14:creationId xmlns:p14="http://schemas.microsoft.com/office/powerpoint/2010/main" val="215758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0904B9-6A07-4550-5AF7-4C9A484CF737}"/>
              </a:ext>
            </a:extLst>
          </p:cNvPr>
          <p:cNvSpPr>
            <a:spLocks noGrp="1"/>
          </p:cNvSpPr>
          <p:nvPr>
            <p:ph type="title"/>
          </p:nvPr>
        </p:nvSpPr>
        <p:spPr/>
        <p:txBody>
          <a:bodyPr/>
          <a:lstStyle/>
          <a:p>
            <a:r>
              <a:rPr lang="en-US" dirty="0">
                <a:latin typeface="Montserrat ExtraBold"/>
              </a:rPr>
              <a:t>JRPR Findings | Future Planning</a:t>
            </a:r>
          </a:p>
        </p:txBody>
      </p:sp>
      <p:sp>
        <p:nvSpPr>
          <p:cNvPr id="2" name="TextBox 1">
            <a:extLst>
              <a:ext uri="{FF2B5EF4-FFF2-40B4-BE49-F238E27FC236}">
                <a16:creationId xmlns:a16="http://schemas.microsoft.com/office/drawing/2014/main" id="{8C5D38EF-F8E8-7EE2-BE20-4E2ED27351B5}"/>
              </a:ext>
            </a:extLst>
          </p:cNvPr>
          <p:cNvSpPr txBox="1"/>
          <p:nvPr/>
        </p:nvSpPr>
        <p:spPr>
          <a:xfrm>
            <a:off x="11569263" y="6491424"/>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000000"/>
              </a:solidFill>
              <a:effectLst/>
              <a:uLnTx/>
              <a:uFillTx/>
              <a:latin typeface="Montserrat" pitchFamily="2" charset="0"/>
              <a:ea typeface="+mn-ea"/>
              <a:cs typeface="+mn-cs"/>
            </a:endParaRPr>
          </a:p>
        </p:txBody>
      </p:sp>
      <p:graphicFrame>
        <p:nvGraphicFramePr>
          <p:cNvPr id="4" name="Diagram 3">
            <a:extLst>
              <a:ext uri="{FF2B5EF4-FFF2-40B4-BE49-F238E27FC236}">
                <a16:creationId xmlns:a16="http://schemas.microsoft.com/office/drawing/2014/main" id="{DF5DA35B-F23E-75E8-176F-493D6D55772A}"/>
              </a:ext>
            </a:extLst>
          </p:cNvPr>
          <p:cNvGraphicFramePr/>
          <p:nvPr/>
        </p:nvGraphicFramePr>
        <p:xfrm>
          <a:off x="394902" y="1209368"/>
          <a:ext cx="10120698" cy="4958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6" descr="A qr code with a blue border&#10;&#10;Description automatically generated">
            <a:extLst>
              <a:ext uri="{FF2B5EF4-FFF2-40B4-BE49-F238E27FC236}">
                <a16:creationId xmlns:a16="http://schemas.microsoft.com/office/drawing/2014/main" id="{7F9B3297-8E07-6844-456D-B00E9390F7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0644" y="5124261"/>
            <a:ext cx="1195609" cy="1195609"/>
          </a:xfrm>
          <a:prstGeom prst="rect">
            <a:avLst/>
          </a:prstGeom>
        </p:spPr>
      </p:pic>
    </p:spTree>
    <p:extLst>
      <p:ext uri="{BB962C8B-B14F-4D97-AF65-F5344CB8AC3E}">
        <p14:creationId xmlns:p14="http://schemas.microsoft.com/office/powerpoint/2010/main" val="260750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43C04-258A-9737-2BDC-9F663F9C8A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C93724-C170-36E6-9047-1EA32490A415}"/>
              </a:ext>
            </a:extLst>
          </p:cNvPr>
          <p:cNvSpPr>
            <a:spLocks noGrp="1"/>
          </p:cNvSpPr>
          <p:nvPr>
            <p:ph type="title"/>
          </p:nvPr>
        </p:nvSpPr>
        <p:spPr/>
        <p:txBody>
          <a:bodyPr/>
          <a:lstStyle/>
          <a:p>
            <a:r>
              <a:rPr lang="en-US" dirty="0">
                <a:latin typeface="Montserrat ExtraBold"/>
              </a:rPr>
              <a:t>Proposed Plan Amendments</a:t>
            </a:r>
          </a:p>
        </p:txBody>
      </p:sp>
      <p:sp>
        <p:nvSpPr>
          <p:cNvPr id="2" name="TextBox 1">
            <a:extLst>
              <a:ext uri="{FF2B5EF4-FFF2-40B4-BE49-F238E27FC236}">
                <a16:creationId xmlns:a16="http://schemas.microsoft.com/office/drawing/2014/main" id="{1BA641F2-85F1-BF86-66E1-6A199CFFDAD9}"/>
              </a:ext>
            </a:extLst>
          </p:cNvPr>
          <p:cNvSpPr txBox="1"/>
          <p:nvPr/>
        </p:nvSpPr>
        <p:spPr>
          <a:xfrm>
            <a:off x="11569263" y="6491424"/>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000000"/>
              </a:solidFill>
              <a:effectLst/>
              <a:uLnTx/>
              <a:uFillTx/>
              <a:latin typeface="Montserrat" pitchFamily="2" charset="0"/>
              <a:ea typeface="+mn-ea"/>
              <a:cs typeface="+mn-cs"/>
            </a:endParaRPr>
          </a:p>
        </p:txBody>
      </p:sp>
      <p:graphicFrame>
        <p:nvGraphicFramePr>
          <p:cNvPr id="4" name="Diagram 3">
            <a:extLst>
              <a:ext uri="{FF2B5EF4-FFF2-40B4-BE49-F238E27FC236}">
                <a16:creationId xmlns:a16="http://schemas.microsoft.com/office/drawing/2014/main" id="{42592BC1-9108-85A7-D703-80026F4BBED6}"/>
              </a:ext>
            </a:extLst>
          </p:cNvPr>
          <p:cNvGraphicFramePr/>
          <p:nvPr/>
        </p:nvGraphicFramePr>
        <p:xfrm>
          <a:off x="394902" y="1209368"/>
          <a:ext cx="10120698" cy="4958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6" descr="A qr code with a blue border&#10;&#10;Description automatically generated">
            <a:extLst>
              <a:ext uri="{FF2B5EF4-FFF2-40B4-BE49-F238E27FC236}">
                <a16:creationId xmlns:a16="http://schemas.microsoft.com/office/drawing/2014/main" id="{AD5E51F9-41D3-6884-B88B-0BF24F2942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0644" y="5124261"/>
            <a:ext cx="1195609" cy="1195609"/>
          </a:xfrm>
          <a:prstGeom prst="rect">
            <a:avLst/>
          </a:prstGeom>
        </p:spPr>
      </p:pic>
    </p:spTree>
    <p:extLst>
      <p:ext uri="{BB962C8B-B14F-4D97-AF65-F5344CB8AC3E}">
        <p14:creationId xmlns:p14="http://schemas.microsoft.com/office/powerpoint/2010/main" val="360730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0568-F3FE-CE4D-A617-E48A60A998CA}"/>
              </a:ext>
            </a:extLst>
          </p:cNvPr>
          <p:cNvSpPr>
            <a:spLocks noGrp="1"/>
          </p:cNvSpPr>
          <p:nvPr>
            <p:ph type="ctrTitle"/>
          </p:nvPr>
        </p:nvSpPr>
        <p:spPr>
          <a:xfrm>
            <a:off x="7322634" y="645355"/>
            <a:ext cx="4330390" cy="2007113"/>
          </a:xfrm>
        </p:spPr>
        <p:txBody>
          <a:bodyPr/>
          <a:lstStyle/>
          <a:p>
            <a:r>
              <a:rPr lang="en-US" sz="4000"/>
              <a:t>Contact Information</a:t>
            </a:r>
          </a:p>
        </p:txBody>
      </p:sp>
      <p:sp>
        <p:nvSpPr>
          <p:cNvPr id="3" name="Content Placeholder 2">
            <a:extLst>
              <a:ext uri="{FF2B5EF4-FFF2-40B4-BE49-F238E27FC236}">
                <a16:creationId xmlns:a16="http://schemas.microsoft.com/office/drawing/2014/main" id="{45E7F1B9-AEFE-4EB5-8868-10EBF7748664}"/>
              </a:ext>
            </a:extLst>
          </p:cNvPr>
          <p:cNvSpPr>
            <a:spLocks noGrp="1"/>
          </p:cNvSpPr>
          <p:nvPr>
            <p:ph type="subTitle" idx="1"/>
          </p:nvPr>
        </p:nvSpPr>
        <p:spPr>
          <a:xfrm>
            <a:off x="7322634" y="3392643"/>
            <a:ext cx="2969942" cy="2172779"/>
          </a:xfrm>
        </p:spPr>
        <p:txBody>
          <a:bodyPr/>
          <a:lstStyle/>
          <a:p>
            <a:pPr>
              <a:lnSpc>
                <a:spcPts val="1400"/>
              </a:lnSpc>
            </a:pPr>
            <a:r>
              <a:rPr lang="en-US" sz="1800"/>
              <a:t>301 Jackson St. Ste 639</a:t>
            </a:r>
          </a:p>
          <a:p>
            <a:pPr>
              <a:lnSpc>
                <a:spcPts val="1400"/>
              </a:lnSpc>
            </a:pPr>
            <a:r>
              <a:rPr lang="en-US" sz="1800"/>
              <a:t>Richmond, TX 77469</a:t>
            </a:r>
          </a:p>
          <a:p>
            <a:pPr>
              <a:lnSpc>
                <a:spcPct val="100000"/>
              </a:lnSpc>
            </a:pPr>
            <a:r>
              <a:rPr lang="en-US" sz="1800"/>
              <a:t>(281)342-3273</a:t>
            </a:r>
          </a:p>
          <a:p>
            <a:pPr>
              <a:lnSpc>
                <a:spcPct val="100000"/>
              </a:lnSpc>
            </a:pPr>
            <a:r>
              <a:rPr lang="en-US" sz="1800"/>
              <a:t>fbinfo@subsidence.org</a:t>
            </a:r>
          </a:p>
          <a:p>
            <a:pPr>
              <a:lnSpc>
                <a:spcPct val="100000"/>
              </a:lnSpc>
            </a:pPr>
            <a:r>
              <a:rPr lang="en-US" sz="1800"/>
              <a:t>www.fbsubsidence.org</a:t>
            </a:r>
          </a:p>
        </p:txBody>
      </p:sp>
    </p:spTree>
    <p:extLst>
      <p:ext uri="{BB962C8B-B14F-4D97-AF65-F5344CB8AC3E}">
        <p14:creationId xmlns:p14="http://schemas.microsoft.com/office/powerpoint/2010/main" val="2528757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438401"/>
            <a:ext cx="8153400" cy="1600200"/>
          </a:xfrm>
        </p:spPr>
        <p:txBody>
          <a:bodyPr/>
          <a:lstStyle/>
          <a:p>
            <a:r>
              <a:rPr lang="en-US" dirty="0">
                <a:solidFill>
                  <a:srgbClr val="06529B"/>
                </a:solidFill>
              </a:rPr>
              <a:t>Groundwater Reduction Plan Implementation Update</a:t>
            </a:r>
          </a:p>
        </p:txBody>
      </p:sp>
      <p:sp>
        <p:nvSpPr>
          <p:cNvPr id="6" name="TextBox 5"/>
          <p:cNvSpPr txBox="1"/>
          <p:nvPr/>
        </p:nvSpPr>
        <p:spPr>
          <a:xfrm>
            <a:off x="2590800" y="4114798"/>
            <a:ext cx="6781800" cy="1754326"/>
          </a:xfrm>
          <a:prstGeom prst="rect">
            <a:avLst/>
          </a:prstGeom>
          <a:noFill/>
        </p:spPr>
        <p:txBody>
          <a:bodyPr wrap="square" rtlCol="0">
            <a:spAutoFit/>
          </a:bodyPr>
          <a:lstStyle/>
          <a:p>
            <a:pPr algn="r"/>
            <a:r>
              <a:rPr lang="en-US" sz="3600" b="1" dirty="0">
                <a:solidFill>
                  <a:srgbClr val="06529B"/>
                </a:solidFill>
                <a:latin typeface="+mn-lt"/>
              </a:rPr>
              <a:t>Margo Watson</a:t>
            </a:r>
          </a:p>
          <a:p>
            <a:pPr algn="r"/>
            <a:r>
              <a:rPr lang="en-US" sz="3600" b="1" dirty="0">
                <a:solidFill>
                  <a:srgbClr val="06529B"/>
                </a:solidFill>
                <a:latin typeface="+mn-lt"/>
              </a:rPr>
              <a:t>Water Resources Manager</a:t>
            </a:r>
          </a:p>
          <a:p>
            <a:endParaRPr lang="en-US" sz="3600" b="1" dirty="0">
              <a:solidFill>
                <a:srgbClr val="06529B"/>
              </a:solidFill>
              <a:latin typeface="+mn-lt"/>
            </a:endParaRPr>
          </a:p>
        </p:txBody>
      </p:sp>
      <p:pic>
        <p:nvPicPr>
          <p:cNvPr id="7" name="Picture 3" descr="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28602"/>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81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518" y="719129"/>
            <a:ext cx="6324600" cy="1066800"/>
          </a:xfrm>
        </p:spPr>
        <p:txBody>
          <a:bodyPr>
            <a:normAutofit fontScale="90000"/>
          </a:bodyPr>
          <a:lstStyle/>
          <a:p>
            <a:pPr>
              <a:defRPr/>
            </a:pPr>
            <a:r>
              <a:rPr lang="en-US" u="sng" dirty="0">
                <a:solidFill>
                  <a:srgbClr val="06529B"/>
                </a:solidFill>
                <a:cs typeface="Calibri" pitchFamily="34" charset="0"/>
              </a:rPr>
              <a:t>2025 Participant Meeting</a:t>
            </a:r>
          </a:p>
        </p:txBody>
      </p:sp>
      <p:sp>
        <p:nvSpPr>
          <p:cNvPr id="7" name="Content Placeholder 2"/>
          <p:cNvSpPr>
            <a:spLocks noGrp="1"/>
          </p:cNvSpPr>
          <p:nvPr>
            <p:ph idx="1"/>
          </p:nvPr>
        </p:nvSpPr>
        <p:spPr>
          <a:xfrm>
            <a:off x="1571518" y="2057400"/>
            <a:ext cx="8991600" cy="4191000"/>
          </a:xfrm>
        </p:spPr>
        <p:txBody>
          <a:bodyPr>
            <a:normAutofit/>
          </a:bodyPr>
          <a:lstStyle/>
          <a:p>
            <a:pPr>
              <a:defRPr/>
            </a:pPr>
            <a:r>
              <a:rPr lang="en-US" sz="2800" b="1" dirty="0">
                <a:solidFill>
                  <a:srgbClr val="06529B"/>
                </a:solidFill>
                <a:latin typeface="Trebuchet MS" panose="020B0603020202020204" pitchFamily="34" charset="0"/>
                <a:cs typeface="Calibri" pitchFamily="34" charset="0"/>
              </a:rPr>
              <a:t>Introductions</a:t>
            </a:r>
          </a:p>
          <a:p>
            <a:pPr>
              <a:defRPr/>
            </a:pPr>
            <a:r>
              <a:rPr lang="en-US" sz="2800" b="1" dirty="0">
                <a:solidFill>
                  <a:srgbClr val="06529B"/>
                </a:solidFill>
                <a:latin typeface="Trebuchet MS" panose="020B0603020202020204" pitchFamily="34" charset="0"/>
                <a:cs typeface="Calibri" pitchFamily="34" charset="0"/>
              </a:rPr>
              <a:t>Fort Bend Subsidence District Update</a:t>
            </a:r>
          </a:p>
          <a:p>
            <a:pPr>
              <a:defRPr/>
            </a:pPr>
            <a:r>
              <a:rPr lang="en-US" sz="2800" b="1" dirty="0">
                <a:solidFill>
                  <a:srgbClr val="06529B"/>
                </a:solidFill>
                <a:latin typeface="Trebuchet MS" panose="020B0603020202020204" pitchFamily="34" charset="0"/>
                <a:cs typeface="Calibri" pitchFamily="34" charset="0"/>
              </a:rPr>
              <a:t>GRP Implementation and What’s Coming Next?</a:t>
            </a:r>
          </a:p>
          <a:p>
            <a:pPr>
              <a:defRPr/>
            </a:pPr>
            <a:r>
              <a:rPr lang="en-US" sz="2800" b="1" dirty="0">
                <a:solidFill>
                  <a:srgbClr val="06529B"/>
                </a:solidFill>
                <a:latin typeface="Trebuchet MS" panose="020B0603020202020204" pitchFamily="34" charset="0"/>
                <a:cs typeface="Calibri" pitchFamily="34" charset="0"/>
              </a:rPr>
              <a:t>FY26 Update</a:t>
            </a:r>
          </a:p>
          <a:p>
            <a:pPr marL="0" indent="0">
              <a:buNone/>
              <a:defRPr/>
            </a:pPr>
            <a:endParaRPr lang="en-US" sz="2800" b="1" dirty="0">
              <a:solidFill>
                <a:srgbClr val="06529B"/>
              </a:solidFill>
              <a:latin typeface="Trebuchet MS" panose="020B0603020202020204" pitchFamily="34" charset="0"/>
              <a:cs typeface="Calibri" pitchFamily="34" charset="0"/>
            </a:endParaRPr>
          </a:p>
        </p:txBody>
      </p:sp>
      <p:pic>
        <p:nvPicPr>
          <p:cNvPr id="4100" name="Picture 3" descr="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45242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1371600" y="603255"/>
            <a:ext cx="8153400" cy="1066799"/>
          </a:xfrm>
        </p:spPr>
        <p:txBody>
          <a:bodyPr>
            <a:normAutofit fontScale="90000"/>
          </a:bodyPr>
          <a:lstStyle/>
          <a:p>
            <a:pPr>
              <a:defRPr/>
            </a:pPr>
            <a:r>
              <a:rPr lang="en-US" u="sng" dirty="0">
                <a:solidFill>
                  <a:srgbClr val="06529B"/>
                </a:solidFill>
                <a:latin typeface="+mn-lt"/>
              </a:rPr>
              <a:t>GRP Historic Water Demand</a:t>
            </a:r>
            <a:br>
              <a:rPr lang="en-US" u="sng" dirty="0">
                <a:solidFill>
                  <a:srgbClr val="06529B"/>
                </a:solidFill>
              </a:rPr>
            </a:br>
            <a:r>
              <a:rPr lang="en-US" sz="2400" dirty="0">
                <a:solidFill>
                  <a:srgbClr val="06529B"/>
                </a:solidFill>
              </a:rPr>
              <a:t>Million Gallons per Day  (MGD) </a:t>
            </a:r>
            <a:br>
              <a:rPr lang="en-US" sz="2400" dirty="0">
                <a:solidFill>
                  <a:srgbClr val="06529B"/>
                </a:solidFill>
              </a:rPr>
            </a:br>
            <a:endParaRPr lang="en-US" sz="2400" dirty="0">
              <a:solidFill>
                <a:srgbClr val="06529B"/>
              </a:solidFill>
            </a:endParaRPr>
          </a:p>
        </p:txBody>
      </p:sp>
      <p:sp>
        <p:nvSpPr>
          <p:cNvPr id="5" name="Rectangle 4"/>
          <p:cNvSpPr/>
          <p:nvPr/>
        </p:nvSpPr>
        <p:spPr>
          <a:xfrm>
            <a:off x="1447800" y="1371600"/>
            <a:ext cx="10134599" cy="4770537"/>
          </a:xfrm>
          <a:prstGeom prst="rect">
            <a:avLst/>
          </a:prstGeom>
        </p:spPr>
        <p:txBody>
          <a:bodyPr wrap="square">
            <a:spAutoFit/>
          </a:bodyPr>
          <a:lstStyle/>
          <a:p>
            <a:pPr>
              <a:tabLst>
                <a:tab pos="681038" algn="l"/>
                <a:tab pos="1597025" algn="l"/>
                <a:tab pos="3717925" algn="r"/>
                <a:tab pos="5888038" algn="r"/>
                <a:tab pos="7315200" algn="r"/>
              </a:tabLst>
            </a:pPr>
            <a:r>
              <a:rPr lang="en-US" sz="2400" i="1" u="sng" dirty="0">
                <a:solidFill>
                  <a:srgbClr val="06529B"/>
                </a:solidFill>
                <a:latin typeface="+mn-lt"/>
              </a:rPr>
              <a:t>FBSD Year            	     Demand            	      Conversion	          	</a:t>
            </a:r>
          </a:p>
          <a:p>
            <a:pPr>
              <a:tabLst>
                <a:tab pos="681038" algn="l"/>
                <a:tab pos="1597025" algn="l"/>
                <a:tab pos="3717925" algn="r"/>
                <a:tab pos="5888038" algn="r"/>
                <a:tab pos="7315200" algn="r"/>
              </a:tabLst>
            </a:pPr>
            <a:r>
              <a:rPr lang="en-US" sz="2000" i="1" dirty="0">
                <a:solidFill>
                  <a:srgbClr val="06529B"/>
                </a:solidFill>
                <a:latin typeface="+mn-lt"/>
              </a:rPr>
              <a:t>April- March		    	</a:t>
            </a:r>
            <a:r>
              <a:rPr lang="en-US" sz="1600" i="1" dirty="0">
                <a:solidFill>
                  <a:srgbClr val="06529B"/>
                </a:solidFill>
                <a:latin typeface="+mn-lt"/>
              </a:rPr>
              <a:t>Actual	         Percent </a:t>
            </a:r>
            <a:r>
              <a:rPr lang="en-US" i="1" dirty="0">
                <a:solidFill>
                  <a:srgbClr val="06529B"/>
                </a:solidFill>
                <a:latin typeface="+mn-lt"/>
              </a:rPr>
              <a:t>	</a:t>
            </a:r>
          </a:p>
          <a:p>
            <a:pPr>
              <a:tabLst>
                <a:tab pos="681038" algn="l"/>
                <a:tab pos="1597025" algn="l"/>
                <a:tab pos="3717925" algn="r"/>
                <a:tab pos="5888038" algn="r"/>
                <a:tab pos="7315200" algn="r"/>
              </a:tabLst>
            </a:pPr>
            <a:r>
              <a:rPr lang="en-US" sz="2000" b="1" dirty="0">
                <a:solidFill>
                  <a:srgbClr val="06529B"/>
                </a:solidFill>
                <a:latin typeface="+mn-lt"/>
              </a:rPr>
              <a:t>2012-13		24.70	0.67</a:t>
            </a:r>
          </a:p>
          <a:p>
            <a:pPr>
              <a:tabLst>
                <a:tab pos="681038" algn="l"/>
                <a:tab pos="1597025" algn="l"/>
                <a:tab pos="3717925" algn="r"/>
                <a:tab pos="5888038" algn="r"/>
                <a:tab pos="7315200" algn="r"/>
              </a:tabLst>
            </a:pPr>
            <a:r>
              <a:rPr lang="en-US" sz="2000" b="1" dirty="0">
                <a:solidFill>
                  <a:srgbClr val="06529B"/>
                </a:solidFill>
                <a:latin typeface="+mn-lt"/>
              </a:rPr>
              <a:t>2013-14		25.03	3.38</a:t>
            </a:r>
          </a:p>
          <a:p>
            <a:pPr>
              <a:tabLst>
                <a:tab pos="681038" algn="l"/>
                <a:tab pos="1597025" algn="l"/>
                <a:tab pos="3717925" algn="r"/>
                <a:tab pos="5888038" algn="r"/>
                <a:tab pos="7315200" algn="r"/>
              </a:tabLst>
            </a:pPr>
            <a:r>
              <a:rPr lang="en-US" sz="2000" b="1" dirty="0">
                <a:solidFill>
                  <a:srgbClr val="06529B"/>
                </a:solidFill>
                <a:latin typeface="+mn-lt"/>
              </a:rPr>
              <a:t>2014-15		22.09	9.39	42%</a:t>
            </a:r>
          </a:p>
          <a:p>
            <a:pPr>
              <a:tabLst>
                <a:tab pos="681038" algn="l"/>
                <a:tab pos="1597025" algn="l"/>
                <a:tab pos="3717925" algn="r"/>
                <a:tab pos="5888038" algn="r"/>
                <a:tab pos="7315200" algn="r"/>
              </a:tabLst>
            </a:pPr>
            <a:r>
              <a:rPr lang="en-US" sz="2000" b="1" dirty="0">
                <a:solidFill>
                  <a:srgbClr val="06529B"/>
                </a:solidFill>
                <a:latin typeface="+mn-lt"/>
              </a:rPr>
              <a:t>2015-16		22.87	9.72	42%</a:t>
            </a:r>
          </a:p>
          <a:p>
            <a:pPr>
              <a:tabLst>
                <a:tab pos="681038" algn="l"/>
                <a:tab pos="1597025" algn="l"/>
                <a:tab pos="3717925" algn="r"/>
                <a:tab pos="5888038" algn="r"/>
                <a:tab pos="7315200" algn="r"/>
              </a:tabLst>
            </a:pPr>
            <a:r>
              <a:rPr lang="en-US" sz="2000" b="1" dirty="0">
                <a:solidFill>
                  <a:srgbClr val="06529B"/>
                </a:solidFill>
                <a:latin typeface="+mn-lt"/>
              </a:rPr>
              <a:t>2016-17		22.94	8.99	38%</a:t>
            </a:r>
          </a:p>
          <a:p>
            <a:pPr>
              <a:tabLst>
                <a:tab pos="681038" algn="l"/>
                <a:tab pos="1597025" algn="l"/>
                <a:tab pos="3717925" algn="r"/>
                <a:tab pos="5888038" algn="r"/>
                <a:tab pos="7315200" algn="r"/>
              </a:tabLst>
            </a:pPr>
            <a:r>
              <a:rPr lang="en-US" sz="2000" b="1" dirty="0">
                <a:solidFill>
                  <a:srgbClr val="06529B"/>
                </a:solidFill>
                <a:latin typeface="+mn-lt"/>
              </a:rPr>
              <a:t>2017-18		23.71	9.97	41%</a:t>
            </a:r>
          </a:p>
          <a:p>
            <a:pPr>
              <a:tabLst>
                <a:tab pos="681038" algn="l"/>
                <a:tab pos="1597025" algn="l"/>
                <a:tab pos="3717925" algn="r"/>
                <a:tab pos="5888038" algn="r"/>
                <a:tab pos="7315200" algn="r"/>
              </a:tabLst>
            </a:pPr>
            <a:r>
              <a:rPr lang="en-US" sz="2000" b="1" dirty="0">
                <a:solidFill>
                  <a:srgbClr val="06529B"/>
                </a:solidFill>
                <a:latin typeface="+mn-lt"/>
              </a:rPr>
              <a:t>2018-19		22.63 	 9.62	   42%</a:t>
            </a:r>
          </a:p>
          <a:p>
            <a:pPr>
              <a:tabLst>
                <a:tab pos="681038" algn="l"/>
                <a:tab pos="1597025" algn="l"/>
                <a:tab pos="3717925" algn="r"/>
                <a:tab pos="5888038" algn="r"/>
                <a:tab pos="7315200" algn="r"/>
              </a:tabLst>
            </a:pPr>
            <a:r>
              <a:rPr lang="en-US" sz="2000" b="1" dirty="0">
                <a:solidFill>
                  <a:srgbClr val="06529B"/>
                </a:solidFill>
                <a:latin typeface="+mn-lt"/>
              </a:rPr>
              <a:t>2019-20		24.24	9.81	40%</a:t>
            </a:r>
          </a:p>
          <a:p>
            <a:pPr>
              <a:tabLst>
                <a:tab pos="681038" algn="l"/>
                <a:tab pos="1597025" algn="l"/>
                <a:tab pos="3717925" algn="r"/>
                <a:tab pos="5888038" algn="r"/>
                <a:tab pos="7315200" algn="r"/>
              </a:tabLst>
            </a:pPr>
            <a:r>
              <a:rPr lang="en-US" sz="2000" b="1" dirty="0">
                <a:solidFill>
                  <a:schemeClr val="accent5">
                    <a:lumMod val="75000"/>
                  </a:schemeClr>
                </a:solidFill>
                <a:latin typeface="+mn-lt"/>
              </a:rPr>
              <a:t>2020-21	                           24.12	9.54	40%</a:t>
            </a:r>
          </a:p>
          <a:p>
            <a:pPr>
              <a:tabLst>
                <a:tab pos="681038" algn="l"/>
                <a:tab pos="1597025" algn="l"/>
                <a:tab pos="3717925" algn="r"/>
                <a:tab pos="5888038" algn="r"/>
                <a:tab pos="7315200" algn="r"/>
              </a:tabLst>
            </a:pPr>
            <a:r>
              <a:rPr lang="en-US" sz="2000" b="1" dirty="0">
                <a:solidFill>
                  <a:schemeClr val="accent5">
                    <a:lumMod val="75000"/>
                  </a:schemeClr>
                </a:solidFill>
                <a:latin typeface="+mn-lt"/>
              </a:rPr>
              <a:t>2021-22	                           21.00                              8.23                 39%</a:t>
            </a:r>
          </a:p>
          <a:p>
            <a:pPr>
              <a:tabLst>
                <a:tab pos="681038" algn="l"/>
                <a:tab pos="1597025" algn="l"/>
                <a:tab pos="3717925" algn="r"/>
                <a:tab pos="5888038" algn="r"/>
                <a:tab pos="7315200" algn="r"/>
              </a:tabLst>
            </a:pPr>
            <a:r>
              <a:rPr lang="en-US" sz="2000" b="1" dirty="0">
                <a:solidFill>
                  <a:schemeClr val="accent5">
                    <a:lumMod val="75000"/>
                  </a:schemeClr>
                </a:solidFill>
                <a:latin typeface="+mn-lt"/>
              </a:rPr>
              <a:t>2022-23	                           26.08                              9.91                 38%</a:t>
            </a:r>
          </a:p>
          <a:p>
            <a:pPr>
              <a:tabLst>
                <a:tab pos="681038" algn="l"/>
                <a:tab pos="1597025" algn="l"/>
                <a:tab pos="3717925" algn="r"/>
                <a:tab pos="5888038" algn="r"/>
                <a:tab pos="7315200" algn="r"/>
              </a:tabLst>
            </a:pPr>
            <a:r>
              <a:rPr lang="en-US" sz="2000" b="1" dirty="0">
                <a:solidFill>
                  <a:schemeClr val="accent5">
                    <a:lumMod val="75000"/>
                  </a:schemeClr>
                </a:solidFill>
                <a:latin typeface="+mn-lt"/>
              </a:rPr>
              <a:t>2023-24	                           26.48                              8.71                 33%</a:t>
            </a:r>
          </a:p>
          <a:p>
            <a:pPr>
              <a:tabLst>
                <a:tab pos="681038" algn="l"/>
                <a:tab pos="1597025" algn="l"/>
                <a:tab pos="3717925" algn="r"/>
                <a:tab pos="5888038" algn="r"/>
                <a:tab pos="7315200" algn="r"/>
              </a:tabLst>
            </a:pPr>
            <a:r>
              <a:rPr lang="en-US" sz="2000" b="1" dirty="0">
                <a:solidFill>
                  <a:schemeClr val="accent5">
                    <a:lumMod val="75000"/>
                  </a:schemeClr>
                </a:solidFill>
                <a:latin typeface="+mn-lt"/>
              </a:rPr>
              <a:t>2024-25	                           23.64                              8.16                 35%</a:t>
            </a:r>
          </a:p>
        </p:txBody>
      </p:sp>
    </p:spTree>
    <p:extLst>
      <p:ext uri="{BB962C8B-B14F-4D97-AF65-F5344CB8AC3E}">
        <p14:creationId xmlns:p14="http://schemas.microsoft.com/office/powerpoint/2010/main" val="40452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44E2-9FE0-423D-AA1C-AC1E2993D7E2}"/>
              </a:ext>
            </a:extLst>
          </p:cNvPr>
          <p:cNvSpPr>
            <a:spLocks noGrp="1"/>
          </p:cNvSpPr>
          <p:nvPr>
            <p:ph type="title"/>
          </p:nvPr>
        </p:nvSpPr>
        <p:spPr>
          <a:xfrm>
            <a:off x="1371600" y="304800"/>
            <a:ext cx="9867900" cy="1325563"/>
          </a:xfrm>
        </p:spPr>
        <p:txBody>
          <a:bodyPr>
            <a:normAutofit/>
          </a:bodyPr>
          <a:lstStyle/>
          <a:p>
            <a:r>
              <a:rPr lang="en-US" sz="4000" u="sng" dirty="0">
                <a:solidFill>
                  <a:srgbClr val="06529B"/>
                </a:solidFill>
                <a:latin typeface="+mn-lt"/>
              </a:rPr>
              <a:t>Integrated Water Resource Plan</a:t>
            </a:r>
          </a:p>
        </p:txBody>
      </p:sp>
      <p:sp>
        <p:nvSpPr>
          <p:cNvPr id="3" name="Content Placeholder 2">
            <a:extLst>
              <a:ext uri="{FF2B5EF4-FFF2-40B4-BE49-F238E27FC236}">
                <a16:creationId xmlns:a16="http://schemas.microsoft.com/office/drawing/2014/main" id="{2FB815E7-BC36-41F3-A0D2-E5AA0A8EDB93}"/>
              </a:ext>
            </a:extLst>
          </p:cNvPr>
          <p:cNvSpPr>
            <a:spLocks noGrp="1"/>
          </p:cNvSpPr>
          <p:nvPr>
            <p:ph idx="1"/>
          </p:nvPr>
        </p:nvSpPr>
        <p:spPr>
          <a:xfrm>
            <a:off x="1600200" y="1507938"/>
            <a:ext cx="6096000" cy="5213536"/>
          </a:xfrm>
        </p:spPr>
        <p:txBody>
          <a:bodyPr>
            <a:normAutofit lnSpcReduction="10000"/>
          </a:bodyPr>
          <a:lstStyle/>
          <a:p>
            <a:r>
              <a:rPr lang="en-US" dirty="0">
                <a:solidFill>
                  <a:srgbClr val="06529B"/>
                </a:solidFill>
              </a:rPr>
              <a:t>Recommended by:</a:t>
            </a:r>
          </a:p>
          <a:p>
            <a:pPr lvl="1"/>
            <a:r>
              <a:rPr lang="en-US" dirty="0">
                <a:solidFill>
                  <a:srgbClr val="06529B"/>
                </a:solidFill>
              </a:rPr>
              <a:t>Council Task Force</a:t>
            </a:r>
          </a:p>
          <a:p>
            <a:pPr lvl="1"/>
            <a:r>
              <a:rPr lang="en-US" dirty="0">
                <a:solidFill>
                  <a:srgbClr val="06529B"/>
                </a:solidFill>
              </a:rPr>
              <a:t>Citizen Task Force</a:t>
            </a:r>
          </a:p>
          <a:p>
            <a:pPr lvl="1"/>
            <a:r>
              <a:rPr lang="en-US" dirty="0">
                <a:solidFill>
                  <a:srgbClr val="06529B"/>
                </a:solidFill>
              </a:rPr>
              <a:t>City Council- approved 3/19/2019</a:t>
            </a:r>
          </a:p>
          <a:p>
            <a:pPr lvl="1"/>
            <a:endParaRPr lang="en-US" dirty="0">
              <a:solidFill>
                <a:srgbClr val="06529B"/>
              </a:solidFill>
            </a:endParaRPr>
          </a:p>
          <a:p>
            <a:r>
              <a:rPr lang="en-US" dirty="0">
                <a:solidFill>
                  <a:srgbClr val="06529B"/>
                </a:solidFill>
              </a:rPr>
              <a:t>Recommended Projects:</a:t>
            </a:r>
          </a:p>
          <a:p>
            <a:pPr lvl="1"/>
            <a:r>
              <a:rPr lang="en-US" dirty="0">
                <a:solidFill>
                  <a:srgbClr val="06529B"/>
                </a:solidFill>
              </a:rPr>
              <a:t>Basic Conservation</a:t>
            </a:r>
          </a:p>
          <a:p>
            <a:pPr lvl="1"/>
            <a:r>
              <a:rPr lang="en-US" dirty="0">
                <a:solidFill>
                  <a:srgbClr val="06529B"/>
                </a:solidFill>
              </a:rPr>
              <a:t>Advanced Metering Infrastructure</a:t>
            </a:r>
          </a:p>
          <a:p>
            <a:pPr lvl="1"/>
            <a:r>
              <a:rPr lang="en-US" dirty="0">
                <a:solidFill>
                  <a:srgbClr val="06529B"/>
                </a:solidFill>
              </a:rPr>
              <a:t>Water Loss Control</a:t>
            </a:r>
          </a:p>
          <a:p>
            <a:pPr lvl="1"/>
            <a:r>
              <a:rPr lang="en-US" dirty="0">
                <a:solidFill>
                  <a:srgbClr val="06529B"/>
                </a:solidFill>
              </a:rPr>
              <a:t>Surface Water Treatment Plant                                          Expansion of 5.5MGD</a:t>
            </a:r>
          </a:p>
          <a:p>
            <a:pPr lvl="1"/>
            <a:r>
              <a:rPr lang="en-US" dirty="0">
                <a:solidFill>
                  <a:srgbClr val="06529B"/>
                </a:solidFill>
              </a:rPr>
              <a:t>Expanded Reclaimed Water Facilities</a:t>
            </a:r>
          </a:p>
          <a:p>
            <a:pPr lvl="1"/>
            <a:r>
              <a:rPr lang="en-US" dirty="0">
                <a:solidFill>
                  <a:srgbClr val="06529B"/>
                </a:solidFill>
              </a:rPr>
              <a:t>Groundwater Credit Banking</a:t>
            </a:r>
          </a:p>
          <a:p>
            <a:pPr lvl="1"/>
            <a:endParaRPr lang="en-US" dirty="0">
              <a:solidFill>
                <a:srgbClr val="06529B"/>
              </a:solidFill>
            </a:endParaRPr>
          </a:p>
          <a:p>
            <a:pPr marL="0" indent="0">
              <a:buNone/>
            </a:pPr>
            <a:endParaRPr lang="en-US" dirty="0"/>
          </a:p>
        </p:txBody>
      </p:sp>
      <p:pic>
        <p:nvPicPr>
          <p:cNvPr id="5" name="Picture 4"/>
          <p:cNvPicPr>
            <a:picLocks noChangeAspect="1"/>
          </p:cNvPicPr>
          <p:nvPr/>
        </p:nvPicPr>
        <p:blipFill>
          <a:blip r:embed="rId3"/>
          <a:stretch>
            <a:fillRect/>
          </a:stretch>
        </p:blipFill>
        <p:spPr>
          <a:xfrm>
            <a:off x="9415875" y="457200"/>
            <a:ext cx="2413106" cy="3124200"/>
          </a:xfrm>
          <a:prstGeom prst="rect">
            <a:avLst/>
          </a:prstGeom>
        </p:spPr>
      </p:pic>
      <p:graphicFrame>
        <p:nvGraphicFramePr>
          <p:cNvPr id="6" name="Chart 5">
            <a:extLst>
              <a:ext uri="{FF2B5EF4-FFF2-40B4-BE49-F238E27FC236}">
                <a16:creationId xmlns:a16="http://schemas.microsoft.com/office/drawing/2014/main" id="{C4A63BB8-4EC8-4DEE-A02D-4CF547033B73}"/>
              </a:ext>
            </a:extLst>
          </p:cNvPr>
          <p:cNvGraphicFramePr/>
          <p:nvPr>
            <p:extLst>
              <p:ext uri="{D42A27DB-BD31-4B8C-83A1-F6EECF244321}">
                <p14:modId xmlns:p14="http://schemas.microsoft.com/office/powerpoint/2010/main" val="1540590616"/>
              </p:ext>
            </p:extLst>
          </p:nvPr>
        </p:nvGraphicFramePr>
        <p:xfrm>
          <a:off x="7620000" y="2286000"/>
          <a:ext cx="2971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984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67FF-0B22-A843-44FE-DA6BC79D8DED}"/>
              </a:ext>
            </a:extLst>
          </p:cNvPr>
          <p:cNvSpPr>
            <a:spLocks noGrp="1"/>
          </p:cNvSpPr>
          <p:nvPr>
            <p:ph type="title"/>
          </p:nvPr>
        </p:nvSpPr>
        <p:spPr/>
        <p:txBody>
          <a:bodyPr/>
          <a:lstStyle/>
          <a:p>
            <a:r>
              <a:rPr lang="en-US" dirty="0"/>
              <a:t>89</a:t>
            </a:r>
            <a:r>
              <a:rPr lang="en-US" baseline="30000" dirty="0"/>
              <a:t>th</a:t>
            </a:r>
            <a:r>
              <a:rPr lang="en-US" dirty="0"/>
              <a:t> TX Legislature </a:t>
            </a:r>
          </a:p>
        </p:txBody>
      </p:sp>
      <p:sp>
        <p:nvSpPr>
          <p:cNvPr id="3" name="Content Placeholder 2">
            <a:extLst>
              <a:ext uri="{FF2B5EF4-FFF2-40B4-BE49-F238E27FC236}">
                <a16:creationId xmlns:a16="http://schemas.microsoft.com/office/drawing/2014/main" id="{21DD41EE-7E49-2571-5D2C-BB07651F975F}"/>
              </a:ext>
            </a:extLst>
          </p:cNvPr>
          <p:cNvSpPr>
            <a:spLocks noGrp="1"/>
          </p:cNvSpPr>
          <p:nvPr>
            <p:ph idx="1"/>
          </p:nvPr>
        </p:nvSpPr>
        <p:spPr/>
        <p:txBody>
          <a:bodyPr/>
          <a:lstStyle/>
          <a:p>
            <a:r>
              <a:rPr lang="en-US" dirty="0"/>
              <a:t>Prop 4 (HJR7 and SB7) – passed Nov 4</a:t>
            </a:r>
            <a:r>
              <a:rPr lang="en-US" baseline="30000" dirty="0"/>
              <a:t>th</a:t>
            </a:r>
            <a:r>
              <a:rPr lang="en-US" dirty="0"/>
              <a:t> by voters</a:t>
            </a:r>
          </a:p>
          <a:p>
            <a:pPr lvl="1"/>
            <a:r>
              <a:rPr lang="en-US" dirty="0"/>
              <a:t>Dedicated $1B in state sales tax to the Texas Water Fund</a:t>
            </a:r>
          </a:p>
          <a:p>
            <a:pPr lvl="1"/>
            <a:r>
              <a:rPr lang="en-US" dirty="0"/>
              <a:t>50% goes to New Water Supply</a:t>
            </a:r>
          </a:p>
          <a:p>
            <a:pPr lvl="1"/>
            <a:r>
              <a:rPr lang="en-US" dirty="0"/>
              <a:t>50% goes to other funds within the Texas Water Fund</a:t>
            </a:r>
          </a:p>
          <a:p>
            <a:pPr lvl="1"/>
            <a:r>
              <a:rPr lang="en-US" dirty="0"/>
              <a:t>Managed by the Texas Water Development Board </a:t>
            </a:r>
          </a:p>
          <a:p>
            <a:r>
              <a:rPr lang="en-US" dirty="0"/>
              <a:t>Other notable bills</a:t>
            </a:r>
          </a:p>
          <a:p>
            <a:pPr lvl="1"/>
            <a:r>
              <a:rPr lang="en-US" dirty="0"/>
              <a:t>HB157 (new TCEQ report about projected risks)</a:t>
            </a:r>
          </a:p>
          <a:p>
            <a:pPr lvl="1"/>
            <a:r>
              <a:rPr lang="en-US" dirty="0"/>
              <a:t>SB1967 (financing for flood mitigation + water supply)</a:t>
            </a:r>
          </a:p>
          <a:p>
            <a:pPr lvl="1"/>
            <a:r>
              <a:rPr lang="en-US" dirty="0"/>
              <a:t>HB29, SB1190, HB2605 (water loss)</a:t>
            </a:r>
          </a:p>
          <a:p>
            <a:pPr marL="457200" lvl="1" indent="0">
              <a:buNone/>
            </a:pPr>
            <a:endParaRPr lang="en-US" dirty="0"/>
          </a:p>
        </p:txBody>
      </p:sp>
    </p:spTree>
    <p:extLst>
      <p:ext uri="{BB962C8B-B14F-4D97-AF65-F5344CB8AC3E}">
        <p14:creationId xmlns:p14="http://schemas.microsoft.com/office/powerpoint/2010/main" val="3685835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A804-730E-2FF4-C6C9-7587105E7A20}"/>
              </a:ext>
            </a:extLst>
          </p:cNvPr>
          <p:cNvSpPr>
            <a:spLocks noGrp="1"/>
          </p:cNvSpPr>
          <p:nvPr>
            <p:ph type="title"/>
          </p:nvPr>
        </p:nvSpPr>
        <p:spPr/>
        <p:txBody>
          <a:bodyPr/>
          <a:lstStyle/>
          <a:p>
            <a:r>
              <a:rPr lang="en-US" dirty="0"/>
              <a:t>AMI &amp; Water Smart Portal</a:t>
            </a:r>
          </a:p>
        </p:txBody>
      </p:sp>
      <p:sp>
        <p:nvSpPr>
          <p:cNvPr id="3" name="Content Placeholder 2">
            <a:extLst>
              <a:ext uri="{FF2B5EF4-FFF2-40B4-BE49-F238E27FC236}">
                <a16:creationId xmlns:a16="http://schemas.microsoft.com/office/drawing/2014/main" id="{76021C2E-5EB8-EB0A-E76A-7F985CD22E62}"/>
              </a:ext>
            </a:extLst>
          </p:cNvPr>
          <p:cNvSpPr>
            <a:spLocks noGrp="1"/>
          </p:cNvSpPr>
          <p:nvPr>
            <p:ph idx="1"/>
          </p:nvPr>
        </p:nvSpPr>
        <p:spPr/>
        <p:txBody>
          <a:bodyPr/>
          <a:lstStyle/>
          <a:p>
            <a:r>
              <a:rPr lang="en-US" dirty="0"/>
              <a:t>We are at 96% AMI installation meters</a:t>
            </a:r>
          </a:p>
          <a:p>
            <a:r>
              <a:rPr lang="en-US" dirty="0"/>
              <a:t>Water Smart portal progress is being made</a:t>
            </a:r>
          </a:p>
          <a:p>
            <a:r>
              <a:rPr lang="en-US" dirty="0"/>
              <a:t>Keep an eye out for further communications on when the portal will go live</a:t>
            </a:r>
          </a:p>
        </p:txBody>
      </p:sp>
    </p:spTree>
    <p:extLst>
      <p:ext uri="{BB962C8B-B14F-4D97-AF65-F5344CB8AC3E}">
        <p14:creationId xmlns:p14="http://schemas.microsoft.com/office/powerpoint/2010/main" val="3215746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514600"/>
            <a:ext cx="8153400" cy="3733800"/>
          </a:xfrm>
        </p:spPr>
        <p:txBody>
          <a:bodyPr/>
          <a:lstStyle/>
          <a:p>
            <a:r>
              <a:rPr lang="en-US" dirty="0">
                <a:solidFill>
                  <a:srgbClr val="06529B"/>
                </a:solidFill>
              </a:rPr>
              <a:t>Fiscal Year 2026 Update</a:t>
            </a:r>
            <a:br>
              <a:rPr lang="en-US" dirty="0">
                <a:solidFill>
                  <a:srgbClr val="06529B"/>
                </a:solidFill>
              </a:rPr>
            </a:br>
            <a:br>
              <a:rPr lang="en-US" dirty="0">
                <a:solidFill>
                  <a:srgbClr val="FFC000"/>
                </a:solidFill>
              </a:rPr>
            </a:br>
            <a:endParaRPr lang="en-US" dirty="0">
              <a:solidFill>
                <a:srgbClr val="06529B"/>
              </a:solidFill>
            </a:endParaRPr>
          </a:p>
        </p:txBody>
      </p:sp>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26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GRP Philosophy</a:t>
            </a:r>
            <a:endParaRPr lang="en-US" dirty="0"/>
          </a:p>
        </p:txBody>
      </p:sp>
      <p:sp>
        <p:nvSpPr>
          <p:cNvPr id="9" name="Rectangle 3"/>
          <p:cNvSpPr>
            <a:spLocks noGrp="1" noChangeArrowheads="1"/>
          </p:cNvSpPr>
          <p:nvPr>
            <p:ph idx="1"/>
          </p:nvPr>
        </p:nvSpPr>
        <p:spPr/>
        <p:txBody>
          <a:bodyPr/>
          <a:lstStyle/>
          <a:p>
            <a:r>
              <a:rPr lang="en-US" dirty="0"/>
              <a:t>City Policy adopted in September 2002</a:t>
            </a:r>
          </a:p>
          <a:p>
            <a:pPr lvl="1"/>
            <a:r>
              <a:rPr lang="en-US" dirty="0"/>
              <a:t>Plan for the City and our ETJ</a:t>
            </a:r>
          </a:p>
          <a:p>
            <a:pPr lvl="1"/>
            <a:r>
              <a:rPr lang="en-US" dirty="0"/>
              <a:t>Surface Water Fund to Account for Costs</a:t>
            </a:r>
          </a:p>
          <a:p>
            <a:r>
              <a:rPr lang="en-US" dirty="0"/>
              <a:t>Costs of Surface Water Conversion Shared Equally among GRP Members</a:t>
            </a:r>
          </a:p>
          <a:p>
            <a:r>
              <a:rPr lang="en-US" dirty="0"/>
              <a:t>Blended Rate for all Members</a:t>
            </a:r>
          </a:p>
          <a:p>
            <a:pPr lvl="1"/>
            <a:r>
              <a:rPr lang="en-US" dirty="0"/>
              <a:t>All Participants Pay Based on Same Rates</a:t>
            </a:r>
          </a:p>
          <a:p>
            <a:r>
              <a:rPr lang="en-US" dirty="0"/>
              <a:t>GRP Participants avoid FBSD disincentive fee </a:t>
            </a:r>
          </a:p>
          <a:p>
            <a:pPr lvl="1"/>
            <a:r>
              <a:rPr lang="en-US" dirty="0"/>
              <a:t>$6.50 per 1,000 gallons</a:t>
            </a:r>
          </a:p>
        </p:txBody>
      </p:sp>
    </p:spTree>
    <p:extLst>
      <p:ext uri="{BB962C8B-B14F-4D97-AF65-F5344CB8AC3E}">
        <p14:creationId xmlns:p14="http://schemas.microsoft.com/office/powerpoint/2010/main" val="202170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Study Implementation Plan</a:t>
            </a:r>
          </a:p>
        </p:txBody>
      </p:sp>
      <p:sp>
        <p:nvSpPr>
          <p:cNvPr id="3" name="Content Placeholder 2"/>
          <p:cNvSpPr>
            <a:spLocks noGrp="1"/>
          </p:cNvSpPr>
          <p:nvPr>
            <p:ph idx="1"/>
          </p:nvPr>
        </p:nvSpPr>
        <p:spPr>
          <a:xfrm>
            <a:off x="1419334" y="1690688"/>
            <a:ext cx="9867900" cy="4762500"/>
          </a:xfrm>
        </p:spPr>
        <p:txBody>
          <a:bodyPr>
            <a:normAutofit/>
          </a:bodyPr>
          <a:lstStyle/>
          <a:p>
            <a:r>
              <a:rPr lang="en-US" dirty="0"/>
              <a:t>Meet financial objectives for the Utility System </a:t>
            </a:r>
          </a:p>
          <a:p>
            <a:pPr lvl="1"/>
            <a:r>
              <a:rPr lang="en-US" dirty="0"/>
              <a:t>Fiscally responsible government</a:t>
            </a:r>
          </a:p>
          <a:p>
            <a:pPr lvl="1"/>
            <a:r>
              <a:rPr lang="en-US" dirty="0"/>
              <a:t>Focus on financial resiliency of the system</a:t>
            </a:r>
          </a:p>
          <a:p>
            <a:pPr lvl="1"/>
            <a:r>
              <a:rPr lang="en-US" dirty="0"/>
              <a:t>Where possible take steps to improve bond rating</a:t>
            </a:r>
          </a:p>
          <a:p>
            <a:pPr lvl="1"/>
            <a:r>
              <a:rPr lang="en-US" dirty="0"/>
              <a:t>Use Cash reserves to minimize rate increases</a:t>
            </a:r>
          </a:p>
          <a:p>
            <a:r>
              <a:rPr lang="en-US" dirty="0"/>
              <a:t>Use the groundwater credits to delay capital construction where possible</a:t>
            </a:r>
          </a:p>
          <a:p>
            <a:pPr lvl="1"/>
            <a:r>
              <a:rPr lang="en-US" dirty="0"/>
              <a:t>Build flexibility to address outcomes of ongoing initiatives (Delay SWTP expansion by 2 years)</a:t>
            </a:r>
          </a:p>
        </p:txBody>
      </p:sp>
      <p:sp>
        <p:nvSpPr>
          <p:cNvPr id="5" name="Title 1"/>
          <p:cNvSpPr txBox="1">
            <a:spLocks/>
          </p:cNvSpPr>
          <p:nvPr/>
        </p:nvSpPr>
        <p:spPr>
          <a:xfrm>
            <a:off x="2172264" y="1415907"/>
            <a:ext cx="2285493" cy="911942"/>
          </a:xfrm>
          <a:prstGeom prst="rect">
            <a:avLst/>
          </a:prstGeom>
        </p:spPr>
        <p:txBody>
          <a:bodyPr vert="horz" lIns="76200" tIns="38100" rIns="76200" bIns="38100" rtlCol="0" anchor="t">
            <a:normAutofit/>
          </a:bodyPr>
          <a:lstStyle>
            <a:lvl1pPr algn="l" defTabSz="1097280" rtl="0" eaLnBrk="1" latinLnBrk="0" hangingPunct="1">
              <a:lnSpc>
                <a:spcPct val="89000"/>
              </a:lnSpc>
              <a:spcBef>
                <a:spcPct val="0"/>
              </a:spcBef>
              <a:buNone/>
              <a:defRPr sz="4800" b="1" kern="1200" baseline="0">
                <a:solidFill>
                  <a:schemeClr val="tx2"/>
                </a:solidFill>
                <a:latin typeface="+mj-lt"/>
                <a:ea typeface="+mj-ea"/>
                <a:cs typeface="+mj-cs"/>
              </a:defRPr>
            </a:lvl1pPr>
          </a:lstStyle>
          <a:p>
            <a:pPr marL="0" marR="0" lvl="0" indent="0" algn="l" defTabSz="1097280" rtl="0" eaLnBrk="1" fontAlgn="base" latinLnBrk="0" hangingPunct="1">
              <a:lnSpc>
                <a:spcPct val="89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44546A"/>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57341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Fiscal Year 2026</a:t>
            </a:r>
          </a:p>
        </p:txBody>
      </p:sp>
      <p:sp>
        <p:nvSpPr>
          <p:cNvPr id="9" name="Content Placeholder 2"/>
          <p:cNvSpPr>
            <a:spLocks noGrp="1"/>
          </p:cNvSpPr>
          <p:nvPr>
            <p:ph idx="1"/>
          </p:nvPr>
        </p:nvSpPr>
        <p:spPr/>
        <p:txBody>
          <a:bodyPr>
            <a:normAutofit/>
          </a:bodyPr>
          <a:lstStyle/>
          <a:p>
            <a:r>
              <a:rPr lang="en-US" sz="2400"/>
              <a:t>In </a:t>
            </a:r>
            <a:r>
              <a:rPr lang="en-US" sz="2400" dirty="0"/>
              <a:t>September, City Council approved rates effective January 1, 2026</a:t>
            </a:r>
          </a:p>
          <a:p>
            <a:pPr lvl="1"/>
            <a:r>
              <a:rPr lang="en-US" sz="2000" dirty="0"/>
              <a:t>GRP Fee 			$3.55</a:t>
            </a:r>
          </a:p>
          <a:p>
            <a:pPr lvl="1"/>
            <a:r>
              <a:rPr lang="en-US" sz="2000" dirty="0"/>
              <a:t>Surface Water Fee	$3.81</a:t>
            </a:r>
          </a:p>
          <a:p>
            <a:pPr lvl="1"/>
            <a:r>
              <a:rPr lang="en-US" sz="2000" dirty="0"/>
              <a:t>3.0% Increase</a:t>
            </a:r>
            <a:endParaRPr lang="en-US" sz="2400" dirty="0"/>
          </a:p>
          <a:p>
            <a:r>
              <a:rPr lang="en-US" sz="2400" dirty="0"/>
              <a:t>Rate Adoption Letters went out last week</a:t>
            </a:r>
          </a:p>
          <a:p>
            <a:r>
              <a:rPr lang="en-US" sz="2400" dirty="0"/>
              <a:t>CIP projects are published online</a:t>
            </a:r>
          </a:p>
        </p:txBody>
      </p:sp>
    </p:spTree>
    <p:extLst>
      <p:ext uri="{BB962C8B-B14F-4D97-AF65-F5344CB8AC3E}">
        <p14:creationId xmlns:p14="http://schemas.microsoft.com/office/powerpoint/2010/main" val="216526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28800" y="2590800"/>
            <a:ext cx="7086600" cy="2242629"/>
          </a:xfrm>
        </p:spPr>
        <p:txBody>
          <a:bodyPr>
            <a:normAutofit fontScale="90000"/>
          </a:bodyPr>
          <a:lstStyle/>
          <a:p>
            <a:r>
              <a:rPr lang="en-US" dirty="0">
                <a:solidFill>
                  <a:srgbClr val="06529B"/>
                </a:solidFill>
              </a:rPr>
              <a:t>Questions?</a:t>
            </a:r>
            <a:br>
              <a:rPr lang="en-US" dirty="0">
                <a:solidFill>
                  <a:srgbClr val="06529B"/>
                </a:solidFill>
              </a:rPr>
            </a:br>
            <a:br>
              <a:rPr lang="en-US" dirty="0">
                <a:solidFill>
                  <a:srgbClr val="06529B"/>
                </a:solidFill>
              </a:rPr>
            </a:br>
            <a:br>
              <a:rPr lang="en-US" dirty="0">
                <a:solidFill>
                  <a:srgbClr val="06529B"/>
                </a:solidFill>
              </a:rPr>
            </a:br>
            <a:br>
              <a:rPr lang="en-US" dirty="0">
                <a:solidFill>
                  <a:srgbClr val="06529B"/>
                </a:solidFill>
              </a:rPr>
            </a:br>
            <a:r>
              <a:rPr lang="en-US" sz="3100" dirty="0">
                <a:solidFill>
                  <a:srgbClr val="06529B"/>
                </a:solidFill>
                <a:hlinkClick r:id="rId3"/>
              </a:rPr>
              <a:t>www.sugarlandtx.gov/iwrp</a:t>
            </a:r>
            <a:br>
              <a:rPr lang="en-US" sz="3100" dirty="0">
                <a:solidFill>
                  <a:srgbClr val="06529B"/>
                </a:solidFill>
              </a:rPr>
            </a:br>
            <a:br>
              <a:rPr lang="en-US" sz="3100" dirty="0">
                <a:solidFill>
                  <a:srgbClr val="06529B"/>
                </a:solidFill>
              </a:rPr>
            </a:br>
            <a:r>
              <a:rPr lang="en-US" sz="3100" dirty="0">
                <a:solidFill>
                  <a:srgbClr val="06529B"/>
                </a:solidFill>
              </a:rPr>
              <a:t>Margo Watson</a:t>
            </a:r>
            <a:br>
              <a:rPr lang="en-US" sz="3100" dirty="0">
                <a:solidFill>
                  <a:srgbClr val="06529B"/>
                </a:solidFill>
              </a:rPr>
            </a:br>
            <a:r>
              <a:rPr lang="en-US" sz="3100" dirty="0">
                <a:solidFill>
                  <a:srgbClr val="06529B"/>
                </a:solidFill>
              </a:rPr>
              <a:t>mwatson@sugarlandtx.gov</a:t>
            </a:r>
            <a:br>
              <a:rPr lang="en-US" sz="3100" dirty="0">
                <a:solidFill>
                  <a:srgbClr val="06529B"/>
                </a:solidFill>
              </a:rPr>
            </a:br>
            <a:r>
              <a:rPr lang="en-US" sz="3100" dirty="0">
                <a:solidFill>
                  <a:srgbClr val="06529B"/>
                </a:solidFill>
              </a:rPr>
              <a:t>346-368-4200</a:t>
            </a:r>
          </a:p>
        </p:txBody>
      </p:sp>
      <p:pic>
        <p:nvPicPr>
          <p:cNvPr id="39940" name="Picture 4" descr="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23906" y="215265"/>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8297332" y="3505200"/>
            <a:ext cx="3720985" cy="2875597"/>
          </a:xfrm>
          <a:prstGeom prst="rect">
            <a:avLst/>
          </a:prstGeom>
        </p:spPr>
      </p:pic>
      <p:pic>
        <p:nvPicPr>
          <p:cNvPr id="10" name="Picture 9"/>
          <p:cNvPicPr>
            <a:picLocks noChangeAspect="1"/>
          </p:cNvPicPr>
          <p:nvPr/>
        </p:nvPicPr>
        <p:blipFill>
          <a:blip r:embed="rId6"/>
          <a:stretch>
            <a:fillRect/>
          </a:stretch>
        </p:blipFill>
        <p:spPr>
          <a:xfrm>
            <a:off x="6853486" y="252320"/>
            <a:ext cx="3128714" cy="4040691"/>
          </a:xfrm>
          <a:prstGeom prst="rect">
            <a:avLst/>
          </a:prstGeom>
        </p:spPr>
      </p:pic>
    </p:spTree>
    <p:extLst>
      <p:ext uri="{BB962C8B-B14F-4D97-AF65-F5344CB8AC3E}">
        <p14:creationId xmlns:p14="http://schemas.microsoft.com/office/powerpoint/2010/main" val="223690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Rate Study </a:t>
            </a:r>
          </a:p>
        </p:txBody>
      </p:sp>
      <p:sp>
        <p:nvSpPr>
          <p:cNvPr id="3" name="Content Placeholder 2"/>
          <p:cNvSpPr>
            <a:spLocks noGrp="1"/>
          </p:cNvSpPr>
          <p:nvPr>
            <p:ph idx="1"/>
          </p:nvPr>
        </p:nvSpPr>
        <p:spPr>
          <a:xfrm>
            <a:off x="1493783" y="1690688"/>
            <a:ext cx="9867900" cy="4800600"/>
          </a:xfrm>
        </p:spPr>
        <p:txBody>
          <a:bodyPr>
            <a:normAutofit lnSpcReduction="10000"/>
          </a:bodyPr>
          <a:lstStyle/>
          <a:p>
            <a:r>
              <a:rPr lang="en-US" dirty="0"/>
              <a:t>Variables analyzed that impact the rate model</a:t>
            </a:r>
          </a:p>
          <a:p>
            <a:pPr lvl="1"/>
            <a:r>
              <a:rPr lang="en-US" dirty="0"/>
              <a:t>Weather (normal vs wet vs dry year)</a:t>
            </a:r>
          </a:p>
          <a:p>
            <a:pPr lvl="1"/>
            <a:r>
              <a:rPr lang="en-US" dirty="0"/>
              <a:t>Residential consumption impacts to revenue</a:t>
            </a:r>
          </a:p>
          <a:p>
            <a:pPr lvl="2"/>
            <a:r>
              <a:rPr lang="en-US" dirty="0"/>
              <a:t>Volumetric block rates</a:t>
            </a:r>
          </a:p>
          <a:p>
            <a:pPr lvl="2"/>
            <a:r>
              <a:rPr lang="en-US" dirty="0"/>
              <a:t>Downward trends in consumption over time</a:t>
            </a:r>
          </a:p>
          <a:p>
            <a:pPr lvl="1"/>
            <a:r>
              <a:rPr lang="en-US" dirty="0"/>
              <a:t>Water Loss </a:t>
            </a:r>
          </a:p>
          <a:p>
            <a:pPr lvl="1"/>
            <a:r>
              <a:rPr lang="en-US" dirty="0"/>
              <a:t>Raw Water Costs</a:t>
            </a:r>
          </a:p>
          <a:p>
            <a:pPr lvl="1"/>
            <a:r>
              <a:rPr lang="en-US" dirty="0"/>
              <a:t>Strategic Use of Fund Balances</a:t>
            </a:r>
          </a:p>
          <a:p>
            <a:pPr lvl="1"/>
            <a:r>
              <a:rPr lang="en-US" dirty="0"/>
              <a:t>Bond Ratings  </a:t>
            </a:r>
          </a:p>
          <a:p>
            <a:pPr lvl="2"/>
            <a:r>
              <a:rPr lang="en-US" dirty="0"/>
              <a:t>Impact of all-in bond coverage</a:t>
            </a:r>
          </a:p>
          <a:p>
            <a:pPr lvl="1"/>
            <a:r>
              <a:rPr lang="en-US" dirty="0"/>
              <a:t>Five-Year Capital Improvement Program</a:t>
            </a:r>
          </a:p>
          <a:p>
            <a:pPr lvl="2"/>
            <a:r>
              <a:rPr lang="en-US" dirty="0"/>
              <a:t>O&amp;M impact of CIP projects</a:t>
            </a:r>
          </a:p>
          <a:p>
            <a:pPr lvl="2"/>
            <a:r>
              <a:rPr lang="en-US" dirty="0"/>
              <a:t>Asset Management and Reinvestment</a:t>
            </a:r>
          </a:p>
          <a:p>
            <a:pPr lvl="1"/>
            <a:endParaRPr lang="en-US" dirty="0"/>
          </a:p>
        </p:txBody>
      </p:sp>
    </p:spTree>
    <p:extLst>
      <p:ext uri="{BB962C8B-B14F-4D97-AF65-F5344CB8AC3E}">
        <p14:creationId xmlns:p14="http://schemas.microsoft.com/office/powerpoint/2010/main" val="149787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3381358" y="1447800"/>
            <a:ext cx="5352415" cy="3691395"/>
          </a:xfrm>
          <a:prstGeom prst="rect">
            <a:avLst/>
          </a:prstGeom>
        </p:spPr>
        <p:txBody>
          <a:bodyPr vert="horz" wrap="square" lIns="0" tIns="13335" rIns="0" bIns="0" rtlCol="0">
            <a:spAutoFit/>
          </a:bodyPr>
          <a:lstStyle/>
          <a:p>
            <a:pPr marL="12700" marR="5080" lvl="0" indent="0" algn="ctr" defTabSz="914400" rtl="0" eaLnBrk="1" fontAlgn="auto" latinLnBrk="0" hangingPunct="1">
              <a:lnSpc>
                <a:spcPct val="100000"/>
              </a:lnSpc>
              <a:spcBef>
                <a:spcPts val="105"/>
              </a:spcBef>
              <a:spcAft>
                <a:spcPts val="0"/>
              </a:spcAft>
              <a:buClrTx/>
              <a:buSzTx/>
              <a:buFontTx/>
              <a:buNone/>
              <a:tabLst/>
              <a:defRPr/>
            </a:pPr>
            <a:r>
              <a:rPr kumimoji="0" sz="4400" b="1" i="0" u="none" strike="noStrike" kern="1200" cap="none" spc="-5" normalizeH="0" baseline="0" noProof="0" dirty="0">
                <a:ln>
                  <a:noFill/>
                </a:ln>
                <a:solidFill>
                  <a:srgbClr val="06529B"/>
                </a:solidFill>
                <a:effectLst/>
                <a:uLnTx/>
                <a:uFillTx/>
                <a:latin typeface="Trebuchet MS" panose="020B0603020202020204" pitchFamily="34" charset="0"/>
                <a:cs typeface="Calibri"/>
              </a:rPr>
              <a:t>Fort </a:t>
            </a:r>
            <a:r>
              <a:rPr kumimoji="0" sz="4400" b="1" i="0" u="none" strike="noStrike" kern="1200" cap="none" spc="0" normalizeH="0" baseline="0" noProof="0" dirty="0">
                <a:ln>
                  <a:noFill/>
                </a:ln>
                <a:solidFill>
                  <a:srgbClr val="06529B"/>
                </a:solidFill>
                <a:effectLst/>
                <a:uLnTx/>
                <a:uFillTx/>
                <a:latin typeface="Trebuchet MS" panose="020B0603020202020204" pitchFamily="34" charset="0"/>
                <a:cs typeface="Calibri"/>
              </a:rPr>
              <a:t>Bend</a:t>
            </a:r>
            <a:r>
              <a:rPr kumimoji="0" sz="4400" b="1" i="0" u="none" strike="noStrike" kern="1200" cap="none" spc="-70" normalizeH="0" baseline="0" noProof="0" dirty="0">
                <a:ln>
                  <a:noFill/>
                </a:ln>
                <a:solidFill>
                  <a:srgbClr val="06529B"/>
                </a:solidFill>
                <a:effectLst/>
                <a:uLnTx/>
                <a:uFillTx/>
                <a:latin typeface="Trebuchet MS" panose="020B0603020202020204" pitchFamily="34" charset="0"/>
                <a:cs typeface="Calibri"/>
              </a:rPr>
              <a:t> </a:t>
            </a:r>
            <a:r>
              <a:rPr kumimoji="0" sz="4400" b="1" i="0" u="none" strike="noStrike" kern="1200" cap="none" spc="0" normalizeH="0" baseline="0" noProof="0" dirty="0">
                <a:ln>
                  <a:noFill/>
                </a:ln>
                <a:solidFill>
                  <a:srgbClr val="06529B"/>
                </a:solidFill>
                <a:effectLst/>
                <a:uLnTx/>
                <a:uFillTx/>
                <a:latin typeface="Trebuchet MS" panose="020B0603020202020204" pitchFamily="34" charset="0"/>
                <a:cs typeface="Calibri"/>
              </a:rPr>
              <a:t>Subsidence  </a:t>
            </a:r>
            <a:r>
              <a:rPr kumimoji="0" sz="4400" b="1" i="0" u="none" strike="noStrike" kern="1200" cap="none" spc="-10" normalizeH="0" baseline="0" noProof="0" dirty="0">
                <a:ln>
                  <a:noFill/>
                </a:ln>
                <a:solidFill>
                  <a:srgbClr val="06529B"/>
                </a:solidFill>
                <a:effectLst/>
                <a:uLnTx/>
                <a:uFillTx/>
                <a:latin typeface="Trebuchet MS" panose="020B0603020202020204" pitchFamily="34" charset="0"/>
                <a:cs typeface="Calibri"/>
              </a:rPr>
              <a:t>District</a:t>
            </a:r>
            <a:endParaRPr kumimoji="0" sz="4400" b="0" i="0" u="none" strike="noStrike" kern="1200" cap="none" spc="0" normalizeH="0" baseline="0" noProof="0" dirty="0">
              <a:ln>
                <a:noFill/>
              </a:ln>
              <a:solidFill>
                <a:srgbClr val="06529B"/>
              </a:solidFill>
              <a:effectLst/>
              <a:uLnTx/>
              <a:uFillTx/>
              <a:latin typeface="Trebuchet MS" panose="020B0603020202020204" pitchFamily="34" charset="0"/>
              <a:cs typeface="Calibri"/>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4300" b="0" i="0" u="none" strike="noStrike" kern="1200" cap="none" spc="0" normalizeH="0" baseline="0" noProof="0" dirty="0">
              <a:ln>
                <a:noFill/>
              </a:ln>
              <a:solidFill>
                <a:srgbClr val="06529B"/>
              </a:solidFill>
              <a:effectLst/>
              <a:uLnTx/>
              <a:uFillTx/>
              <a:latin typeface="Trebuchet MS" panose="020B0603020202020204" pitchFamily="34" charset="0"/>
              <a:cs typeface="Calibri"/>
            </a:endParaRPr>
          </a:p>
          <a:p>
            <a:pPr marL="437515" marR="431165"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5" normalizeH="0" baseline="0" noProof="0" dirty="0">
                <a:ln>
                  <a:noFill/>
                </a:ln>
                <a:solidFill>
                  <a:srgbClr val="06529B"/>
                </a:solidFill>
                <a:effectLst/>
                <a:uLnTx/>
                <a:uFillTx/>
                <a:latin typeface="Trebuchet MS" panose="020B0603020202020204" pitchFamily="34" charset="0"/>
                <a:cs typeface="Calibri"/>
              </a:rPr>
              <a:t>Veronica Osegueda</a:t>
            </a:r>
          </a:p>
          <a:p>
            <a:pPr marL="437515" marR="431165" lvl="0" indent="0" algn="ctr" defTabSz="914400" rtl="0" eaLnBrk="1" fontAlgn="auto" latinLnBrk="0" hangingPunct="1">
              <a:lnSpc>
                <a:spcPct val="100000"/>
              </a:lnSpc>
              <a:spcBef>
                <a:spcPts val="0"/>
              </a:spcBef>
              <a:spcAft>
                <a:spcPts val="0"/>
              </a:spcAft>
              <a:buClrTx/>
              <a:buSzTx/>
              <a:buFontTx/>
              <a:buNone/>
              <a:tabLst/>
              <a:defRPr/>
            </a:pPr>
            <a:r>
              <a:rPr lang="en-US" sz="3600" b="1" spc="-5" dirty="0">
                <a:solidFill>
                  <a:srgbClr val="06529B"/>
                </a:solidFill>
                <a:latin typeface="Trebuchet MS" panose="020B0603020202020204" pitchFamily="34" charset="0"/>
                <a:cs typeface="Calibri"/>
              </a:rPr>
              <a:t>Deputy General Manager</a:t>
            </a:r>
            <a:endParaRPr kumimoji="0" sz="3600" b="0" i="0" u="none" strike="noStrike" kern="1200" cap="none" spc="0" normalizeH="0" baseline="0" noProof="0" dirty="0">
              <a:ln>
                <a:noFill/>
              </a:ln>
              <a:solidFill>
                <a:srgbClr val="06529B"/>
              </a:solidFill>
              <a:effectLst/>
              <a:uLnTx/>
              <a:uFillTx/>
              <a:latin typeface="Trebuchet MS" panose="020B0603020202020204" pitchFamily="34" charset="0"/>
              <a:cs typeface="Calibri"/>
            </a:endParaRPr>
          </a:p>
        </p:txBody>
      </p:sp>
      <p:sp>
        <p:nvSpPr>
          <p:cNvPr id="8" name="object 8"/>
          <p:cNvSpPr/>
          <p:nvPr/>
        </p:nvSpPr>
        <p:spPr>
          <a:xfrm>
            <a:off x="1447800" y="-46425"/>
            <a:ext cx="2238652" cy="22098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733DDF39-2CDF-7EA6-4089-5F333A08041A}"/>
              </a:ext>
            </a:extLst>
          </p:cNvPr>
          <p:cNvPicPr>
            <a:picLocks noChangeAspect="1"/>
          </p:cNvPicPr>
          <p:nvPr/>
        </p:nvPicPr>
        <p:blipFill>
          <a:blip r:embed="rId3"/>
          <a:stretch>
            <a:fillRect/>
          </a:stretch>
        </p:blipFill>
        <p:spPr>
          <a:xfrm>
            <a:off x="8839200" y="21424"/>
            <a:ext cx="2853350" cy="2362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190AF-F243-0E9D-F015-137D5B072ED3}"/>
              </a:ext>
            </a:extLst>
          </p:cNvPr>
          <p:cNvSpPr>
            <a:spLocks noGrp="1"/>
          </p:cNvSpPr>
          <p:nvPr>
            <p:ph type="title"/>
          </p:nvPr>
        </p:nvSpPr>
        <p:spPr>
          <a:xfrm>
            <a:off x="1485900" y="365125"/>
            <a:ext cx="9867900" cy="930275"/>
          </a:xfrm>
        </p:spPr>
        <p:txBody>
          <a:bodyPr>
            <a:normAutofit fontScale="90000"/>
          </a:bodyPr>
          <a:lstStyle/>
          <a:p>
            <a:r>
              <a:rPr lang="en-US" sz="4000" dirty="0"/>
              <a:t>Prior Years Capital Improvement Projects </a:t>
            </a:r>
            <a:r>
              <a:rPr lang="en-US" dirty="0"/>
              <a:t>	</a:t>
            </a:r>
          </a:p>
        </p:txBody>
      </p:sp>
      <p:graphicFrame>
        <p:nvGraphicFramePr>
          <p:cNvPr id="4" name="Table 3">
            <a:extLst>
              <a:ext uri="{FF2B5EF4-FFF2-40B4-BE49-F238E27FC236}">
                <a16:creationId xmlns:a16="http://schemas.microsoft.com/office/drawing/2014/main" id="{04023C37-6735-305A-4070-2571ADC3A151}"/>
              </a:ext>
            </a:extLst>
          </p:cNvPr>
          <p:cNvGraphicFramePr>
            <a:graphicFrameLocks noGrp="1"/>
          </p:cNvGraphicFramePr>
          <p:nvPr>
            <p:extLst>
              <p:ext uri="{D42A27DB-BD31-4B8C-83A1-F6EECF244321}">
                <p14:modId xmlns:p14="http://schemas.microsoft.com/office/powerpoint/2010/main" val="1125668451"/>
              </p:ext>
            </p:extLst>
          </p:nvPr>
        </p:nvGraphicFramePr>
        <p:xfrm>
          <a:off x="1485900" y="1295400"/>
          <a:ext cx="10402380" cy="4603662"/>
        </p:xfrm>
        <a:graphic>
          <a:graphicData uri="http://schemas.openxmlformats.org/drawingml/2006/table">
            <a:tbl>
              <a:tblPr/>
              <a:tblGrid>
                <a:gridCol w="1059187">
                  <a:extLst>
                    <a:ext uri="{9D8B030D-6E8A-4147-A177-3AD203B41FA5}">
                      <a16:colId xmlns:a16="http://schemas.microsoft.com/office/drawing/2014/main" val="508171742"/>
                    </a:ext>
                  </a:extLst>
                </a:gridCol>
                <a:gridCol w="4594878">
                  <a:extLst>
                    <a:ext uri="{9D8B030D-6E8A-4147-A177-3AD203B41FA5}">
                      <a16:colId xmlns:a16="http://schemas.microsoft.com/office/drawing/2014/main" val="452302782"/>
                    </a:ext>
                  </a:extLst>
                </a:gridCol>
                <a:gridCol w="2058518">
                  <a:extLst>
                    <a:ext uri="{9D8B030D-6E8A-4147-A177-3AD203B41FA5}">
                      <a16:colId xmlns:a16="http://schemas.microsoft.com/office/drawing/2014/main" val="1671303623"/>
                    </a:ext>
                  </a:extLst>
                </a:gridCol>
                <a:gridCol w="2689797">
                  <a:extLst>
                    <a:ext uri="{9D8B030D-6E8A-4147-A177-3AD203B41FA5}">
                      <a16:colId xmlns:a16="http://schemas.microsoft.com/office/drawing/2014/main" val="390707410"/>
                    </a:ext>
                  </a:extLst>
                </a:gridCol>
              </a:tblGrid>
              <a:tr h="113033">
                <a:tc>
                  <a:txBody>
                    <a:bodyPr/>
                    <a:lstStyle/>
                    <a:p>
                      <a:pPr algn="l" fontAlgn="b"/>
                      <a:r>
                        <a:rPr lang="en-US" sz="2000" b="1" i="0" u="none" strike="noStrike" dirty="0">
                          <a:solidFill>
                            <a:srgbClr val="FFFFFF"/>
                          </a:solidFill>
                          <a:effectLst/>
                          <a:latin typeface="Aptos Narrow" panose="020B0004020202020204" pitchFamily="34" charset="0"/>
                        </a:rPr>
                        <a:t>Project Start FY</a:t>
                      </a:r>
                    </a:p>
                  </a:txBody>
                  <a:tcPr marL="9525" marR="9525" marT="9525" marB="0" anchor="b">
                    <a:lnL w="6350" cap="flat" cmpd="sng" algn="ctr">
                      <a:solidFill>
                        <a:srgbClr val="196B24"/>
                      </a:solidFill>
                      <a:prstDash val="solid"/>
                      <a:round/>
                      <a:headEnd type="none" w="med" len="med"/>
                      <a:tailEnd type="none" w="med" len="med"/>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solidFill>
                      <a:srgbClr val="196B24"/>
                    </a:solidFill>
                  </a:tcPr>
                </a:tc>
                <a:tc>
                  <a:txBody>
                    <a:bodyPr/>
                    <a:lstStyle/>
                    <a:p>
                      <a:pPr algn="l" fontAlgn="b"/>
                      <a:r>
                        <a:rPr lang="en-US" sz="2000" b="1" i="0" u="none" strike="noStrike" dirty="0">
                          <a:solidFill>
                            <a:srgbClr val="FFFFFF"/>
                          </a:solidFill>
                          <a:effectLst/>
                          <a:latin typeface="Aptos Narrow" panose="020B0004020202020204" pitchFamily="34" charset="0"/>
                        </a:rPr>
                        <a:t>Project Name</a:t>
                      </a:r>
                    </a:p>
                  </a:txBody>
                  <a:tcPr marL="9525" marR="9525" marT="9525" marB="0" anchor="b">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solidFill>
                      <a:srgbClr val="196B24"/>
                    </a:solidFill>
                  </a:tcPr>
                </a:tc>
                <a:tc>
                  <a:txBody>
                    <a:bodyPr/>
                    <a:lstStyle/>
                    <a:p>
                      <a:pPr algn="l" fontAlgn="b"/>
                      <a:r>
                        <a:rPr lang="en-US" sz="2000" b="1" i="0" u="none" strike="noStrike">
                          <a:solidFill>
                            <a:srgbClr val="FFFFFF"/>
                          </a:solidFill>
                          <a:effectLst/>
                          <a:latin typeface="Aptos Narrow" panose="020B0004020202020204" pitchFamily="34" charset="0"/>
                        </a:rPr>
                        <a:t>Budget</a:t>
                      </a:r>
                    </a:p>
                  </a:txBody>
                  <a:tcPr marL="9525" marR="9525" marT="9525" marB="0" anchor="b">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solidFill>
                      <a:srgbClr val="196B24"/>
                    </a:solidFill>
                  </a:tcPr>
                </a:tc>
                <a:tc>
                  <a:txBody>
                    <a:bodyPr/>
                    <a:lstStyle/>
                    <a:p>
                      <a:pPr algn="l" fontAlgn="b"/>
                      <a:r>
                        <a:rPr lang="en-US" sz="2000" b="1" i="0" u="none" strike="noStrike">
                          <a:solidFill>
                            <a:srgbClr val="FFFFFF"/>
                          </a:solidFill>
                          <a:effectLst/>
                          <a:latin typeface="Aptos Narrow" panose="020B0004020202020204" pitchFamily="34" charset="0"/>
                        </a:rPr>
                        <a:t>Actuals Thru 2024</a:t>
                      </a:r>
                    </a:p>
                  </a:txBody>
                  <a:tcPr marL="9525" marR="9525" marT="9525" marB="0" anchor="b">
                    <a:lnL>
                      <a:noFill/>
                    </a:lnL>
                    <a:lnR w="6350" cap="flat" cmpd="sng" algn="ctr">
                      <a:solidFill>
                        <a:srgbClr val="196B24"/>
                      </a:solidFill>
                      <a:prstDash val="solid"/>
                      <a:round/>
                      <a:headEnd type="none" w="med" len="med"/>
                      <a:tailEnd type="none" w="med" len="med"/>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solidFill>
                      <a:srgbClr val="196B24"/>
                    </a:solidFill>
                  </a:tcPr>
                </a:tc>
                <a:extLst>
                  <a:ext uri="{0D108BD9-81ED-4DB2-BD59-A6C34878D82A}">
                    <a16:rowId xmlns:a16="http://schemas.microsoft.com/office/drawing/2014/main" val="3961993260"/>
                  </a:ext>
                </a:extLst>
              </a:tr>
              <a:tr h="499942">
                <a:tc>
                  <a:txBody>
                    <a:bodyPr/>
                    <a:lstStyle/>
                    <a:p>
                      <a:pPr algn="l" fontAlgn="b"/>
                      <a:r>
                        <a:rPr lang="en-US" sz="2000" b="0" i="0" u="none" strike="noStrike" dirty="0">
                          <a:solidFill>
                            <a:srgbClr val="000000"/>
                          </a:solidFill>
                          <a:effectLst/>
                          <a:latin typeface="Aptos Narrow" panose="020B0004020202020204" pitchFamily="34" charset="0"/>
                        </a:rPr>
                        <a:t>2020</a:t>
                      </a:r>
                    </a:p>
                  </a:txBody>
                  <a:tcPr marL="9525" marR="9525" marT="9525" marB="0" anchor="b">
                    <a:lnL w="6350" cap="flat" cmpd="sng" algn="ctr">
                      <a:solidFill>
                        <a:srgbClr val="196B24"/>
                      </a:solidFill>
                      <a:prstDash val="solid"/>
                      <a:round/>
                      <a:headEnd type="none" w="med" len="med"/>
                      <a:tailEnd type="none" w="med" len="med"/>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l" fontAlgn="t">
                        <a:lnSpc>
                          <a:spcPct val="200000"/>
                        </a:lnSpc>
                      </a:pPr>
                      <a:r>
                        <a:rPr lang="en-US" sz="1600" b="0" i="0" u="none" strike="noStrike" dirty="0">
                          <a:solidFill>
                            <a:srgbClr val="000000"/>
                          </a:solidFill>
                          <a:effectLst/>
                          <a:latin typeface="Calibri" panose="020F0502020204030204" pitchFamily="34" charset="0"/>
                        </a:rPr>
                        <a:t>Surface Water Treatment Plant Expansion</a:t>
                      </a:r>
                    </a:p>
                  </a:txBody>
                  <a:tcPr marL="9525" marR="9525" marT="9525" marB="0">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             $  495,689 </a:t>
                      </a:r>
                    </a:p>
                  </a:txBody>
                  <a:tcPr marL="9525" marR="9525" marT="9525" marB="0" anchor="b">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                      $   258,018 </a:t>
                      </a:r>
                    </a:p>
                  </a:txBody>
                  <a:tcPr marL="9525" marR="9525" marT="9525" marB="0" anchor="b">
                    <a:lnL>
                      <a:noFill/>
                    </a:lnL>
                    <a:lnR w="6350" cap="flat" cmpd="sng" algn="ctr">
                      <a:solidFill>
                        <a:srgbClr val="196B24"/>
                      </a:solidFill>
                      <a:prstDash val="solid"/>
                      <a:round/>
                      <a:headEnd type="none" w="med" len="med"/>
                      <a:tailEnd type="none" w="med" len="med"/>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661127023"/>
                  </a:ext>
                </a:extLst>
              </a:tr>
              <a:tr h="499942">
                <a:tc>
                  <a:txBody>
                    <a:bodyPr/>
                    <a:lstStyle/>
                    <a:p>
                      <a:pPr algn="l" fontAlgn="b"/>
                      <a:r>
                        <a:rPr lang="en-US" sz="2000" b="0" i="0" u="none" strike="noStrike" dirty="0">
                          <a:solidFill>
                            <a:srgbClr val="000000"/>
                          </a:solidFill>
                          <a:effectLst/>
                          <a:latin typeface="Aptos Narrow" panose="020B0004020202020204" pitchFamily="34" charset="0"/>
                        </a:rPr>
                        <a:t>2020</a:t>
                      </a:r>
                    </a:p>
                  </a:txBody>
                  <a:tcPr marL="9525" marR="9525" marT="9525" marB="0" anchor="b">
                    <a:lnL w="6350" cap="flat" cmpd="sng" algn="ctr">
                      <a:solidFill>
                        <a:srgbClr val="196B24"/>
                      </a:solidFill>
                      <a:prstDash val="solid"/>
                      <a:round/>
                      <a:headEnd type="none" w="med" len="med"/>
                      <a:tailEnd type="none" w="med" len="med"/>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l" fontAlgn="t">
                        <a:lnSpc>
                          <a:spcPct val="200000"/>
                        </a:lnSpc>
                      </a:pPr>
                      <a:r>
                        <a:rPr lang="en-US" sz="1600" b="0" i="0" u="none" strike="noStrike" dirty="0">
                          <a:solidFill>
                            <a:srgbClr val="000000"/>
                          </a:solidFill>
                          <a:effectLst/>
                          <a:latin typeface="Calibri" panose="020F0502020204030204" pitchFamily="34" charset="0"/>
                        </a:rPr>
                        <a:t>Surface Water Transmission Lines</a:t>
                      </a:r>
                    </a:p>
                  </a:txBody>
                  <a:tcPr marL="9525" marR="9525" marT="9525" marB="0">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               350,411 </a:t>
                      </a:r>
                    </a:p>
                  </a:txBody>
                  <a:tcPr marL="9525" marR="9525" marT="9525" marB="0" anchor="b">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                         141,609 </a:t>
                      </a:r>
                    </a:p>
                  </a:txBody>
                  <a:tcPr marL="9525" marR="9525" marT="9525" marB="0" anchor="b">
                    <a:lnL>
                      <a:noFill/>
                    </a:lnL>
                    <a:lnR w="6350" cap="flat" cmpd="sng" algn="ctr">
                      <a:solidFill>
                        <a:srgbClr val="196B24"/>
                      </a:solidFill>
                      <a:prstDash val="solid"/>
                      <a:round/>
                      <a:headEnd type="none" w="med" len="med"/>
                      <a:tailEnd type="none" w="med" len="med"/>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2889411048"/>
                  </a:ext>
                </a:extLst>
              </a:tr>
              <a:tr h="499942">
                <a:tc>
                  <a:txBody>
                    <a:bodyPr/>
                    <a:lstStyle/>
                    <a:p>
                      <a:pPr algn="l" fontAlgn="b"/>
                      <a:r>
                        <a:rPr lang="en-US" sz="2000" b="0" i="0" u="none" strike="noStrike" dirty="0">
                          <a:solidFill>
                            <a:srgbClr val="000000"/>
                          </a:solidFill>
                          <a:effectLst/>
                          <a:latin typeface="Aptos Narrow" panose="020B0004020202020204" pitchFamily="34" charset="0"/>
                        </a:rPr>
                        <a:t>2021</a:t>
                      </a:r>
                    </a:p>
                  </a:txBody>
                  <a:tcPr marL="9525" marR="9525" marT="9525" marB="0" anchor="b">
                    <a:lnL w="6350" cap="flat" cmpd="sng" algn="ctr">
                      <a:solidFill>
                        <a:srgbClr val="196B24"/>
                      </a:solidFill>
                      <a:prstDash val="solid"/>
                      <a:round/>
                      <a:headEnd type="none" w="med" len="med"/>
                      <a:tailEnd type="none" w="med" len="med"/>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l" fontAlgn="t">
                        <a:lnSpc>
                          <a:spcPct val="200000"/>
                        </a:lnSpc>
                      </a:pPr>
                      <a:r>
                        <a:rPr lang="en-US" sz="1600" b="0" i="0" u="none" strike="noStrike" dirty="0">
                          <a:solidFill>
                            <a:srgbClr val="000000"/>
                          </a:solidFill>
                          <a:effectLst/>
                          <a:latin typeface="Calibri" panose="020F0502020204030204" pitchFamily="34" charset="0"/>
                        </a:rPr>
                        <a:t>Groundwater Plant SW Conversion</a:t>
                      </a:r>
                    </a:p>
                  </a:txBody>
                  <a:tcPr marL="9525" marR="9525" marT="9525" marB="0">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               200,000 </a:t>
                      </a:r>
                    </a:p>
                  </a:txBody>
                  <a:tcPr marL="9525" marR="9525" marT="9525" marB="0" anchor="b">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                         165,380 </a:t>
                      </a:r>
                    </a:p>
                  </a:txBody>
                  <a:tcPr marL="9525" marR="9525" marT="9525" marB="0" anchor="b">
                    <a:lnL>
                      <a:noFill/>
                    </a:lnL>
                    <a:lnR w="6350" cap="flat" cmpd="sng" algn="ctr">
                      <a:solidFill>
                        <a:srgbClr val="196B24"/>
                      </a:solidFill>
                      <a:prstDash val="solid"/>
                      <a:round/>
                      <a:headEnd type="none" w="med" len="med"/>
                      <a:tailEnd type="none" w="med" len="med"/>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2305541805"/>
                  </a:ext>
                </a:extLst>
              </a:tr>
              <a:tr h="499942">
                <a:tc>
                  <a:txBody>
                    <a:bodyPr/>
                    <a:lstStyle/>
                    <a:p>
                      <a:pPr algn="l" fontAlgn="b"/>
                      <a:r>
                        <a:rPr lang="en-US" sz="2000" b="0" i="0" u="none" strike="noStrike" dirty="0">
                          <a:solidFill>
                            <a:srgbClr val="000000"/>
                          </a:solidFill>
                          <a:effectLst/>
                          <a:latin typeface="Aptos Narrow" panose="020B0004020202020204" pitchFamily="34" charset="0"/>
                        </a:rPr>
                        <a:t>2021</a:t>
                      </a:r>
                    </a:p>
                  </a:txBody>
                  <a:tcPr marL="9525" marR="9525" marT="9525" marB="0" anchor="b">
                    <a:lnL w="6350" cap="flat" cmpd="sng" algn="ctr">
                      <a:solidFill>
                        <a:srgbClr val="196B24"/>
                      </a:solidFill>
                      <a:prstDash val="solid"/>
                      <a:round/>
                      <a:headEnd type="none" w="med" len="med"/>
                      <a:tailEnd type="none" w="med" len="med"/>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l" fontAlgn="t">
                        <a:lnSpc>
                          <a:spcPct val="200000"/>
                        </a:lnSpc>
                      </a:pPr>
                      <a:r>
                        <a:rPr lang="en-US" sz="1600" b="0" i="0" u="none" strike="noStrike" dirty="0">
                          <a:solidFill>
                            <a:srgbClr val="000000"/>
                          </a:solidFill>
                          <a:effectLst/>
                          <a:latin typeface="Calibri" panose="020F0502020204030204" pitchFamily="34" charset="0"/>
                        </a:rPr>
                        <a:t>Advanced Metering Infrastructure (AMI)</a:t>
                      </a:r>
                    </a:p>
                  </a:txBody>
                  <a:tcPr marL="9525" marR="9525" marT="9525" marB="0">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                    8,025 </a:t>
                      </a:r>
                    </a:p>
                  </a:txBody>
                  <a:tcPr marL="9525" marR="9525" marT="9525" marB="0" anchor="b">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                                     -   </a:t>
                      </a:r>
                    </a:p>
                  </a:txBody>
                  <a:tcPr marL="9525" marR="9525" marT="9525" marB="0" anchor="b">
                    <a:lnL>
                      <a:noFill/>
                    </a:lnL>
                    <a:lnR w="6350" cap="flat" cmpd="sng" algn="ctr">
                      <a:solidFill>
                        <a:srgbClr val="196B24"/>
                      </a:solidFill>
                      <a:prstDash val="solid"/>
                      <a:round/>
                      <a:headEnd type="none" w="med" len="med"/>
                      <a:tailEnd type="none" w="med" len="med"/>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3537595580"/>
                  </a:ext>
                </a:extLst>
              </a:tr>
              <a:tr h="499942">
                <a:tc>
                  <a:txBody>
                    <a:bodyPr/>
                    <a:lstStyle/>
                    <a:p>
                      <a:pPr algn="l" fontAlgn="b"/>
                      <a:r>
                        <a:rPr lang="en-US" sz="2000" b="0" i="0" u="none" strike="noStrike" dirty="0">
                          <a:solidFill>
                            <a:srgbClr val="000000"/>
                          </a:solidFill>
                          <a:effectLst/>
                          <a:latin typeface="Aptos Narrow" panose="020B0004020202020204" pitchFamily="34" charset="0"/>
                        </a:rPr>
                        <a:t>2023</a:t>
                      </a:r>
                    </a:p>
                  </a:txBody>
                  <a:tcPr marL="9525" marR="9525" marT="9525" marB="0" anchor="b">
                    <a:lnL w="6350" cap="flat" cmpd="sng" algn="ctr">
                      <a:solidFill>
                        <a:srgbClr val="196B24"/>
                      </a:solidFill>
                      <a:prstDash val="solid"/>
                      <a:round/>
                      <a:headEnd type="none" w="med" len="med"/>
                      <a:tailEnd type="none" w="med" len="med"/>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l" fontAlgn="t">
                        <a:lnSpc>
                          <a:spcPct val="200000"/>
                        </a:lnSpc>
                      </a:pPr>
                      <a:r>
                        <a:rPr lang="en-US" sz="1600" b="0" i="0" u="none" strike="noStrike" dirty="0">
                          <a:solidFill>
                            <a:srgbClr val="000000"/>
                          </a:solidFill>
                          <a:effectLst/>
                          <a:latin typeface="Calibri" panose="020F0502020204030204" pitchFamily="34" charset="0"/>
                        </a:rPr>
                        <a:t>Telfair Raw Water Pump Station Rehab</a:t>
                      </a:r>
                    </a:p>
                  </a:txBody>
                  <a:tcPr marL="9525" marR="9525" marT="9525" marB="0">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ptos Narrow" panose="020B0004020202020204" pitchFamily="34" charset="0"/>
                        </a:rPr>
                        <a:t>               260,000 </a:t>
                      </a:r>
                    </a:p>
                  </a:txBody>
                  <a:tcPr marL="9525" marR="9525" marT="9525" marB="0" anchor="b">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                           46,496 </a:t>
                      </a:r>
                    </a:p>
                  </a:txBody>
                  <a:tcPr marL="9525" marR="9525" marT="9525" marB="0" anchor="b">
                    <a:lnL>
                      <a:noFill/>
                    </a:lnL>
                    <a:lnR w="6350" cap="flat" cmpd="sng" algn="ctr">
                      <a:solidFill>
                        <a:srgbClr val="196B24"/>
                      </a:solidFill>
                      <a:prstDash val="solid"/>
                      <a:round/>
                      <a:headEnd type="none" w="med" len="med"/>
                      <a:tailEnd type="none" w="med" len="med"/>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1759951372"/>
                  </a:ext>
                </a:extLst>
              </a:tr>
              <a:tr h="909077">
                <a:tc>
                  <a:txBody>
                    <a:bodyPr/>
                    <a:lstStyle/>
                    <a:p>
                      <a:pPr algn="l" fontAlgn="b"/>
                      <a:r>
                        <a:rPr lang="en-US" sz="2000" b="0" i="0" u="none" strike="noStrike" dirty="0">
                          <a:solidFill>
                            <a:srgbClr val="000000"/>
                          </a:solidFill>
                          <a:effectLst/>
                          <a:latin typeface="Aptos Narrow" panose="020B0004020202020204" pitchFamily="34" charset="0"/>
                        </a:rPr>
                        <a:t>2024</a:t>
                      </a:r>
                    </a:p>
                  </a:txBody>
                  <a:tcPr marL="9525" marR="9525" marT="9525" marB="0" anchor="b">
                    <a:lnL w="6350" cap="flat" cmpd="sng" algn="ctr">
                      <a:solidFill>
                        <a:srgbClr val="196B24"/>
                      </a:solidFill>
                      <a:prstDash val="solid"/>
                      <a:round/>
                      <a:headEnd type="none" w="med" len="med"/>
                      <a:tailEnd type="none" w="med" len="med"/>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l" fontAlgn="t">
                        <a:lnSpc>
                          <a:spcPct val="200000"/>
                        </a:lnSpc>
                      </a:pPr>
                      <a:r>
                        <a:rPr lang="en-US" sz="1600" b="0" i="0" u="none" strike="noStrike" dirty="0">
                          <a:solidFill>
                            <a:srgbClr val="000000"/>
                          </a:solidFill>
                          <a:effectLst/>
                          <a:latin typeface="Calibri" panose="020F0502020204030204" pitchFamily="34" charset="0"/>
                        </a:rPr>
                        <a:t>SWTP Rehab Ph1 - Chem Sys Replacement/Improvements</a:t>
                      </a:r>
                    </a:p>
                  </a:txBody>
                  <a:tcPr marL="9525" marR="9525" marT="9525" marB="0">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               964,000 </a:t>
                      </a:r>
                    </a:p>
                  </a:txBody>
                  <a:tcPr marL="9525" marR="9525" marT="9525" marB="0" anchor="b">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ptos Narrow" panose="020B0004020202020204" pitchFamily="34" charset="0"/>
                        </a:rPr>
                        <a:t>                         147,325 </a:t>
                      </a:r>
                    </a:p>
                  </a:txBody>
                  <a:tcPr marL="9525" marR="9525" marT="9525" marB="0" anchor="b">
                    <a:lnL>
                      <a:noFill/>
                    </a:lnL>
                    <a:lnR w="6350" cap="flat" cmpd="sng" algn="ctr">
                      <a:solidFill>
                        <a:srgbClr val="196B24"/>
                      </a:solidFill>
                      <a:prstDash val="solid"/>
                      <a:round/>
                      <a:headEnd type="none" w="med" len="med"/>
                      <a:tailEnd type="none" w="med" len="med"/>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3638022934"/>
                  </a:ext>
                </a:extLst>
              </a:tr>
              <a:tr h="499942">
                <a:tc>
                  <a:txBody>
                    <a:bodyPr/>
                    <a:lstStyle/>
                    <a:p>
                      <a:pPr algn="l" fontAlgn="b"/>
                      <a:r>
                        <a:rPr lang="en-US" sz="2000" b="1" i="0" u="none" strike="noStrike" dirty="0">
                          <a:solidFill>
                            <a:srgbClr val="000000"/>
                          </a:solidFill>
                          <a:effectLst/>
                          <a:latin typeface="Aptos Narrow" panose="020B0004020202020204" pitchFamily="34" charset="0"/>
                        </a:rPr>
                        <a:t>Total</a:t>
                      </a:r>
                    </a:p>
                  </a:txBody>
                  <a:tcPr marL="9525" marR="9525" marT="9525" marB="0" anchor="b">
                    <a:lnL w="6350" cap="flat" cmpd="sng" algn="ctr">
                      <a:solidFill>
                        <a:srgbClr val="196B24"/>
                      </a:solidFill>
                      <a:prstDash val="solid"/>
                      <a:round/>
                      <a:headEnd type="none" w="med" len="med"/>
                      <a:tailEnd type="none" w="med" len="med"/>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l" fontAlgn="t">
                        <a:lnSpc>
                          <a:spcPct val="200000"/>
                        </a:lnSpc>
                      </a:pPr>
                      <a:endParaRPr lang="en-US" sz="1600" b="1" i="0" u="none" strike="noStrike" dirty="0">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1" i="0" u="none" strike="noStrike" dirty="0">
                          <a:solidFill>
                            <a:srgbClr val="000000"/>
                          </a:solidFill>
                          <a:effectLst/>
                          <a:latin typeface="Aptos Narrow" panose="020B0004020202020204" pitchFamily="34" charset="0"/>
                        </a:rPr>
                        <a:t>$2,278,125</a:t>
                      </a:r>
                    </a:p>
                  </a:txBody>
                  <a:tcPr marL="9525" marR="9525" marT="9525" marB="0" anchor="b">
                    <a:lnL>
                      <a:noFill/>
                    </a:lnL>
                    <a:lnR>
                      <a:noFill/>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tc>
                  <a:txBody>
                    <a:bodyPr/>
                    <a:lstStyle/>
                    <a:p>
                      <a:pPr algn="r" fontAlgn="b"/>
                      <a:r>
                        <a:rPr lang="en-US" sz="2000" b="1" i="0" u="none" strike="noStrike" dirty="0">
                          <a:solidFill>
                            <a:srgbClr val="000000"/>
                          </a:solidFill>
                          <a:effectLst/>
                          <a:latin typeface="Aptos Narrow" panose="020B0004020202020204" pitchFamily="34" charset="0"/>
                        </a:rPr>
                        <a:t>$758,828</a:t>
                      </a:r>
                    </a:p>
                  </a:txBody>
                  <a:tcPr marL="9525" marR="9525" marT="9525" marB="0" anchor="b">
                    <a:lnL>
                      <a:noFill/>
                    </a:lnL>
                    <a:lnR w="6350" cap="flat" cmpd="sng" algn="ctr">
                      <a:solidFill>
                        <a:srgbClr val="196B24"/>
                      </a:solidFill>
                      <a:prstDash val="solid"/>
                      <a:round/>
                      <a:headEnd type="none" w="med" len="med"/>
                      <a:tailEnd type="none" w="med" len="med"/>
                    </a:lnR>
                    <a:lnT w="6350" cap="flat" cmpd="sng" algn="ctr">
                      <a:solidFill>
                        <a:srgbClr val="196B24"/>
                      </a:solidFill>
                      <a:prstDash val="solid"/>
                      <a:round/>
                      <a:headEnd type="none" w="med" len="med"/>
                      <a:tailEnd type="none" w="med" len="med"/>
                    </a:lnT>
                    <a:lnB w="6350" cap="flat" cmpd="sng" algn="ctr">
                      <a:solidFill>
                        <a:srgbClr val="196B24"/>
                      </a:solidFill>
                      <a:prstDash val="solid"/>
                      <a:round/>
                      <a:headEnd type="none" w="med" len="med"/>
                      <a:tailEnd type="none" w="med" len="med"/>
                    </a:lnB>
                    <a:noFill/>
                  </a:tcPr>
                </a:tc>
                <a:extLst>
                  <a:ext uri="{0D108BD9-81ED-4DB2-BD59-A6C34878D82A}">
                    <a16:rowId xmlns:a16="http://schemas.microsoft.com/office/drawing/2014/main" val="361317984"/>
                  </a:ext>
                </a:extLst>
              </a:tr>
            </a:tbl>
          </a:graphicData>
        </a:graphic>
      </p:graphicFrame>
    </p:spTree>
    <p:extLst>
      <p:ext uri="{BB962C8B-B14F-4D97-AF65-F5344CB8AC3E}">
        <p14:creationId xmlns:p14="http://schemas.microsoft.com/office/powerpoint/2010/main" val="59504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FY25-29 Capital Projects</a:t>
            </a:r>
          </a:p>
        </p:txBody>
      </p:sp>
      <p:graphicFrame>
        <p:nvGraphicFramePr>
          <p:cNvPr id="5" name="Content Placeholder 5">
            <a:extLst>
              <a:ext uri="{FF2B5EF4-FFF2-40B4-BE49-F238E27FC236}">
                <a16:creationId xmlns:a16="http://schemas.microsoft.com/office/drawing/2014/main" id="{3A3CFC0A-C2BC-9F20-3B93-6BFF9868E6CB}"/>
              </a:ext>
            </a:extLst>
          </p:cNvPr>
          <p:cNvGraphicFramePr>
            <a:graphicFrameLocks noGrp="1"/>
          </p:cNvGraphicFramePr>
          <p:nvPr>
            <p:ph idx="1"/>
            <p:extLst>
              <p:ext uri="{D42A27DB-BD31-4B8C-83A1-F6EECF244321}">
                <p14:modId xmlns:p14="http://schemas.microsoft.com/office/powerpoint/2010/main" val="2343859406"/>
              </p:ext>
            </p:extLst>
          </p:nvPr>
        </p:nvGraphicFramePr>
        <p:xfrm>
          <a:off x="1676400" y="1295400"/>
          <a:ext cx="10134599" cy="5414572"/>
        </p:xfrm>
        <a:graphic>
          <a:graphicData uri="http://schemas.openxmlformats.org/drawingml/2006/table">
            <a:tbl>
              <a:tblPr firstRow="1" lastRow="1" bandRow="1">
                <a:tableStyleId>{EB344D84-9AFB-497E-A393-DC336BA19D2E}</a:tableStyleId>
              </a:tblPr>
              <a:tblGrid>
                <a:gridCol w="2590800">
                  <a:extLst>
                    <a:ext uri="{9D8B030D-6E8A-4147-A177-3AD203B41FA5}">
                      <a16:colId xmlns:a16="http://schemas.microsoft.com/office/drawing/2014/main" val="2256859217"/>
                    </a:ext>
                  </a:extLst>
                </a:gridCol>
                <a:gridCol w="1143000">
                  <a:extLst>
                    <a:ext uri="{9D8B030D-6E8A-4147-A177-3AD203B41FA5}">
                      <a16:colId xmlns:a16="http://schemas.microsoft.com/office/drawing/2014/main" val="809055568"/>
                    </a:ext>
                  </a:extLst>
                </a:gridCol>
                <a:gridCol w="1422400">
                  <a:extLst>
                    <a:ext uri="{9D8B030D-6E8A-4147-A177-3AD203B41FA5}">
                      <a16:colId xmlns:a16="http://schemas.microsoft.com/office/drawing/2014/main" val="2395100927"/>
                    </a:ext>
                  </a:extLst>
                </a:gridCol>
                <a:gridCol w="1241136">
                  <a:extLst>
                    <a:ext uri="{9D8B030D-6E8A-4147-A177-3AD203B41FA5}">
                      <a16:colId xmlns:a16="http://schemas.microsoft.com/office/drawing/2014/main" val="2296761840"/>
                    </a:ext>
                  </a:extLst>
                </a:gridCol>
                <a:gridCol w="1146464">
                  <a:extLst>
                    <a:ext uri="{9D8B030D-6E8A-4147-A177-3AD203B41FA5}">
                      <a16:colId xmlns:a16="http://schemas.microsoft.com/office/drawing/2014/main" val="3531330966"/>
                    </a:ext>
                  </a:extLst>
                </a:gridCol>
                <a:gridCol w="1143000">
                  <a:extLst>
                    <a:ext uri="{9D8B030D-6E8A-4147-A177-3AD203B41FA5}">
                      <a16:colId xmlns:a16="http://schemas.microsoft.com/office/drawing/2014/main" val="895392465"/>
                    </a:ext>
                  </a:extLst>
                </a:gridCol>
                <a:gridCol w="1447799">
                  <a:extLst>
                    <a:ext uri="{9D8B030D-6E8A-4147-A177-3AD203B41FA5}">
                      <a16:colId xmlns:a16="http://schemas.microsoft.com/office/drawing/2014/main" val="1502800056"/>
                    </a:ext>
                  </a:extLst>
                </a:gridCol>
              </a:tblGrid>
              <a:tr h="537493">
                <a:tc>
                  <a:txBody>
                    <a:bodyPr/>
                    <a:lstStyle/>
                    <a:p>
                      <a:pPr algn="l" fontAlgn="b"/>
                      <a:r>
                        <a:rPr lang="en-US" sz="1600" u="none" strike="noStrike" dirty="0">
                          <a:solidFill>
                            <a:schemeClr val="tx1"/>
                          </a:solidFill>
                          <a:effectLst/>
                        </a:rPr>
                        <a:t>PROJECT NAME</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ctr" fontAlgn="b"/>
                      <a:r>
                        <a:rPr lang="en-US" sz="1600" u="none" strike="noStrike" dirty="0">
                          <a:solidFill>
                            <a:schemeClr val="tx1"/>
                          </a:solidFill>
                          <a:effectLst/>
                        </a:rPr>
                        <a:t>2025 ESTIMATE</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ctr" fontAlgn="b"/>
                      <a:r>
                        <a:rPr lang="en-US" sz="1600" u="none" strike="noStrike" dirty="0">
                          <a:solidFill>
                            <a:schemeClr val="tx1"/>
                          </a:solidFill>
                          <a:effectLst/>
                        </a:rPr>
                        <a:t>2026</a:t>
                      </a:r>
                      <a:br>
                        <a:rPr lang="en-US" sz="1600" u="none" strike="noStrike" dirty="0">
                          <a:solidFill>
                            <a:schemeClr val="tx1"/>
                          </a:solidFill>
                          <a:effectLst/>
                        </a:rPr>
                      </a:br>
                      <a:r>
                        <a:rPr lang="en-US" sz="1600" u="none" strike="noStrike" dirty="0">
                          <a:solidFill>
                            <a:schemeClr val="tx1"/>
                          </a:solidFill>
                          <a:effectLst/>
                        </a:rPr>
                        <a:t> ESTIMATE</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ctr" fontAlgn="b"/>
                      <a:r>
                        <a:rPr lang="en-US" sz="1600" u="none" strike="noStrike" dirty="0">
                          <a:solidFill>
                            <a:schemeClr val="tx1"/>
                          </a:solidFill>
                          <a:effectLst/>
                        </a:rPr>
                        <a:t>2027</a:t>
                      </a:r>
                      <a:br>
                        <a:rPr lang="en-US" sz="1600" u="none" strike="noStrike" dirty="0">
                          <a:solidFill>
                            <a:schemeClr val="tx1"/>
                          </a:solidFill>
                          <a:effectLst/>
                        </a:rPr>
                      </a:br>
                      <a:r>
                        <a:rPr lang="en-US" sz="1600" u="none" strike="noStrike" dirty="0">
                          <a:solidFill>
                            <a:schemeClr val="tx1"/>
                          </a:solidFill>
                          <a:effectLst/>
                        </a:rPr>
                        <a:t> ESTIMATE</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ctr" fontAlgn="b"/>
                      <a:r>
                        <a:rPr lang="en-US" sz="1600" u="none" strike="noStrike" dirty="0">
                          <a:solidFill>
                            <a:schemeClr val="tx1"/>
                          </a:solidFill>
                          <a:effectLst/>
                        </a:rPr>
                        <a:t>2028</a:t>
                      </a:r>
                      <a:br>
                        <a:rPr lang="en-US" sz="1600" u="none" strike="noStrike" dirty="0">
                          <a:solidFill>
                            <a:schemeClr val="tx1"/>
                          </a:solidFill>
                          <a:effectLst/>
                        </a:rPr>
                      </a:br>
                      <a:r>
                        <a:rPr lang="en-US" sz="1600" u="none" strike="noStrike" dirty="0">
                          <a:solidFill>
                            <a:schemeClr val="tx1"/>
                          </a:solidFill>
                          <a:effectLst/>
                        </a:rPr>
                        <a:t> ESTIMATE</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ctr" fontAlgn="b"/>
                      <a:r>
                        <a:rPr lang="en-US" sz="1600" u="none" strike="noStrike" dirty="0">
                          <a:solidFill>
                            <a:schemeClr val="tx1"/>
                          </a:solidFill>
                          <a:effectLst/>
                        </a:rPr>
                        <a:t>2029</a:t>
                      </a:r>
                      <a:br>
                        <a:rPr lang="en-US" sz="1600" u="none" strike="noStrike" dirty="0">
                          <a:solidFill>
                            <a:schemeClr val="tx1"/>
                          </a:solidFill>
                          <a:effectLst/>
                        </a:rPr>
                      </a:br>
                      <a:r>
                        <a:rPr lang="en-US" sz="1600" u="none" strike="noStrike" dirty="0">
                          <a:solidFill>
                            <a:schemeClr val="tx1"/>
                          </a:solidFill>
                          <a:effectLst/>
                        </a:rPr>
                        <a:t> ESTIMATE</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ctr" fontAlgn="b"/>
                      <a:r>
                        <a:rPr lang="en-US" sz="1600" u="none" strike="noStrike" dirty="0">
                          <a:solidFill>
                            <a:schemeClr val="tx1"/>
                          </a:solidFill>
                          <a:effectLst/>
                        </a:rPr>
                        <a:t>2025-2029 TOTAL</a:t>
                      </a:r>
                      <a:endParaRPr lang="en-US" sz="1600" b="0" i="0" u="none" strike="noStrike" dirty="0">
                        <a:solidFill>
                          <a:schemeClr val="tx1"/>
                        </a:solidFill>
                        <a:effectLst/>
                        <a:latin typeface="Calibri" panose="020F0502020204030204" pitchFamily="34" charset="0"/>
                      </a:endParaRPr>
                    </a:p>
                  </a:txBody>
                  <a:tcPr marL="9310" marR="9310" marT="9525" marB="0" anchor="b"/>
                </a:tc>
                <a:extLst>
                  <a:ext uri="{0D108BD9-81ED-4DB2-BD59-A6C34878D82A}">
                    <a16:rowId xmlns:a16="http://schemas.microsoft.com/office/drawing/2014/main" val="925539192"/>
                  </a:ext>
                </a:extLst>
              </a:tr>
              <a:tr h="501022">
                <a:tc>
                  <a:txBody>
                    <a:bodyPr/>
                    <a:lstStyle/>
                    <a:p>
                      <a:pPr algn="l" fontAlgn="b"/>
                      <a:r>
                        <a:rPr lang="en-US" sz="1600" u="none" strike="noStrike" dirty="0">
                          <a:solidFill>
                            <a:schemeClr val="tx1"/>
                          </a:solidFill>
                          <a:effectLst/>
                        </a:rPr>
                        <a:t>Surface Water Treatment Plant Expansion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 -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$4,305,000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$79,170,000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b="0" i="0" u="none" strike="noStrike" dirty="0">
                          <a:solidFill>
                            <a:schemeClr val="tx1"/>
                          </a:solidFill>
                          <a:effectLst/>
                          <a:latin typeface="+mn-lt"/>
                        </a:rPr>
                        <a:t>$</a:t>
                      </a:r>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u="none" strike="noStrike" dirty="0">
                          <a:solidFill>
                            <a:schemeClr val="tx1"/>
                          </a:solidFill>
                          <a:effectLst/>
                        </a:rPr>
                        <a:t>        $83,475,000 </a:t>
                      </a:r>
                      <a:endParaRPr lang="en-US" sz="1600" b="0" i="0" u="none" strike="noStrike" dirty="0">
                        <a:solidFill>
                          <a:schemeClr val="tx1"/>
                        </a:solidFill>
                        <a:effectLst/>
                        <a:latin typeface="Calibri" panose="020F0502020204030204" pitchFamily="34" charset="0"/>
                      </a:endParaRPr>
                    </a:p>
                  </a:txBody>
                  <a:tcPr marL="9310" marR="9310" marT="9525" marB="0" anchor="b"/>
                </a:tc>
                <a:extLst>
                  <a:ext uri="{0D108BD9-81ED-4DB2-BD59-A6C34878D82A}">
                    <a16:rowId xmlns:a16="http://schemas.microsoft.com/office/drawing/2014/main" val="46138800"/>
                  </a:ext>
                </a:extLst>
              </a:tr>
              <a:tr h="480119">
                <a:tc>
                  <a:txBody>
                    <a:bodyPr/>
                    <a:lstStyle/>
                    <a:p>
                      <a:pPr algn="l" fontAlgn="b"/>
                      <a:r>
                        <a:rPr lang="en-US" sz="1600" u="none" strike="noStrike" dirty="0">
                          <a:solidFill>
                            <a:schemeClr val="tx1"/>
                          </a:solidFill>
                          <a:effectLst/>
                        </a:rPr>
                        <a:t>Surface Water Transmission Lines</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2,388,000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16,873,000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u="none" strike="noStrike" dirty="0">
                          <a:solidFill>
                            <a:schemeClr val="tx1"/>
                          </a:solidFill>
                          <a:effectLst/>
                        </a:rPr>
                        <a:t>        19,261,000</a:t>
                      </a:r>
                      <a:endParaRPr lang="en-US" sz="1600" b="0" i="0" u="none" strike="noStrike" dirty="0">
                        <a:solidFill>
                          <a:schemeClr val="tx1"/>
                        </a:solidFill>
                        <a:effectLst/>
                        <a:latin typeface="Calibri" panose="020F0502020204030204" pitchFamily="34" charset="0"/>
                      </a:endParaRPr>
                    </a:p>
                  </a:txBody>
                  <a:tcPr marL="9310" marR="9310" marT="9525" marB="0" anchor="b"/>
                </a:tc>
                <a:extLst>
                  <a:ext uri="{0D108BD9-81ED-4DB2-BD59-A6C34878D82A}">
                    <a16:rowId xmlns:a16="http://schemas.microsoft.com/office/drawing/2014/main" val="1065416316"/>
                  </a:ext>
                </a:extLst>
              </a:tr>
              <a:tr h="501022">
                <a:tc>
                  <a:txBody>
                    <a:bodyPr/>
                    <a:lstStyle/>
                    <a:p>
                      <a:pPr algn="l" fontAlgn="b"/>
                      <a:r>
                        <a:rPr lang="en-US" sz="1600" u="none" strike="noStrike" dirty="0">
                          <a:solidFill>
                            <a:schemeClr val="tx1"/>
                          </a:solidFill>
                          <a:effectLst/>
                        </a:rPr>
                        <a:t>Groundwater Plant Surface Water Conversion</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1,254,000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11,789,000</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u="none" strike="noStrike" dirty="0">
                          <a:solidFill>
                            <a:schemeClr val="tx1"/>
                          </a:solidFill>
                          <a:effectLst/>
                        </a:rPr>
                        <a:t>        13,043,000 </a:t>
                      </a:r>
                      <a:endParaRPr lang="en-US" sz="1600" b="0" i="0" u="none" strike="noStrike" dirty="0">
                        <a:solidFill>
                          <a:schemeClr val="tx1"/>
                        </a:solidFill>
                        <a:effectLst/>
                        <a:latin typeface="Calibri" panose="020F0502020204030204" pitchFamily="34" charset="0"/>
                      </a:endParaRPr>
                    </a:p>
                  </a:txBody>
                  <a:tcPr marL="9310" marR="9310" marT="9525" marB="0" anchor="b"/>
                </a:tc>
                <a:extLst>
                  <a:ext uri="{0D108BD9-81ED-4DB2-BD59-A6C34878D82A}">
                    <a16:rowId xmlns:a16="http://schemas.microsoft.com/office/drawing/2014/main" val="2681350785"/>
                  </a:ext>
                </a:extLst>
              </a:tr>
              <a:tr h="480119">
                <a:tc>
                  <a:txBody>
                    <a:bodyPr/>
                    <a:lstStyle/>
                    <a:p>
                      <a:pPr algn="l" fontAlgn="b"/>
                      <a:r>
                        <a:rPr lang="en-US" sz="1600" b="0" i="0" u="none" strike="noStrike" dirty="0">
                          <a:solidFill>
                            <a:schemeClr val="tx1"/>
                          </a:solidFill>
                          <a:effectLst/>
                          <a:latin typeface="Calibri" panose="020F0502020204030204" pitchFamily="34" charset="0"/>
                        </a:rPr>
                        <a:t>Telfair Raw Water Pump Station Rehab</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527,000</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527,000</a:t>
                      </a:r>
                    </a:p>
                  </a:txBody>
                  <a:tcPr marL="9310" marR="9310" marT="9525" marB="0" anchor="b"/>
                </a:tc>
                <a:extLst>
                  <a:ext uri="{0D108BD9-81ED-4DB2-BD59-A6C34878D82A}">
                    <a16:rowId xmlns:a16="http://schemas.microsoft.com/office/drawing/2014/main" val="207872403"/>
                  </a:ext>
                </a:extLst>
              </a:tr>
              <a:tr h="314051">
                <a:tc>
                  <a:txBody>
                    <a:bodyPr/>
                    <a:lstStyle/>
                    <a:p>
                      <a:pPr algn="l" fontAlgn="b"/>
                      <a:r>
                        <a:rPr lang="en-US" sz="1600" b="0" i="0" u="none" strike="noStrike" dirty="0">
                          <a:solidFill>
                            <a:schemeClr val="tx1"/>
                          </a:solidFill>
                          <a:effectLst/>
                          <a:latin typeface="Calibri" panose="020F0502020204030204" pitchFamily="34" charset="0"/>
                        </a:rPr>
                        <a:t>SWTP Rehab Ph 1</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6,425,000</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6,425,000</a:t>
                      </a:r>
                    </a:p>
                  </a:txBody>
                  <a:tcPr marL="9310" marR="9310" marT="9525" marB="0" anchor="b"/>
                </a:tc>
                <a:extLst>
                  <a:ext uri="{0D108BD9-81ED-4DB2-BD59-A6C34878D82A}">
                    <a16:rowId xmlns:a16="http://schemas.microsoft.com/office/drawing/2014/main" val="3193417238"/>
                  </a:ext>
                </a:extLst>
              </a:tr>
              <a:tr h="480119">
                <a:tc>
                  <a:txBody>
                    <a:bodyPr/>
                    <a:lstStyle/>
                    <a:p>
                      <a:pPr algn="l" fontAlgn="b"/>
                      <a:r>
                        <a:rPr lang="en-US" sz="1600" b="0" i="0" u="none" strike="noStrike" dirty="0">
                          <a:solidFill>
                            <a:schemeClr val="tx1"/>
                          </a:solidFill>
                          <a:effectLst/>
                          <a:latin typeface="Calibri" panose="020F0502020204030204" pitchFamily="34" charset="0"/>
                        </a:rPr>
                        <a:t>Reclaimed Water – South of the Brazos Ph 1</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2,783,000</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2,783,000</a:t>
                      </a:r>
                    </a:p>
                  </a:txBody>
                  <a:tcPr marL="9310" marR="9310" marT="9525" marB="0" anchor="b"/>
                </a:tc>
                <a:extLst>
                  <a:ext uri="{0D108BD9-81ED-4DB2-BD59-A6C34878D82A}">
                    <a16:rowId xmlns:a16="http://schemas.microsoft.com/office/drawing/2014/main" val="2590482394"/>
                  </a:ext>
                </a:extLst>
              </a:tr>
              <a:tr h="480119">
                <a:tc>
                  <a:txBody>
                    <a:bodyPr/>
                    <a:lstStyle/>
                    <a:p>
                      <a:pPr algn="l" fontAlgn="b"/>
                      <a:r>
                        <a:rPr lang="en-US" sz="1600" b="0" i="0" u="none" strike="noStrike" dirty="0">
                          <a:solidFill>
                            <a:schemeClr val="tx1"/>
                          </a:solidFill>
                          <a:effectLst/>
                          <a:latin typeface="+mn-lt"/>
                        </a:rPr>
                        <a:t>North</a:t>
                      </a:r>
                      <a:r>
                        <a:rPr lang="en-US" sz="1600" b="0" i="0" u="none" strike="noStrike" baseline="0" dirty="0">
                          <a:solidFill>
                            <a:schemeClr val="tx1"/>
                          </a:solidFill>
                          <a:effectLst/>
                          <a:latin typeface="+mn-lt"/>
                        </a:rPr>
                        <a:t> WWTP Reuse PER</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527,000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527,000 </a:t>
                      </a:r>
                      <a:endParaRPr lang="en-US" sz="1600" b="0" i="0" u="none" strike="noStrike" dirty="0">
                        <a:solidFill>
                          <a:schemeClr val="tx1"/>
                        </a:solidFill>
                        <a:effectLst/>
                        <a:latin typeface="Calibri" panose="020F0502020204030204" pitchFamily="34" charset="0"/>
                      </a:endParaRPr>
                    </a:p>
                  </a:txBody>
                  <a:tcPr marL="9310" marR="9310" marT="9525" marB="0" anchor="b"/>
                </a:tc>
                <a:extLst>
                  <a:ext uri="{0D108BD9-81ED-4DB2-BD59-A6C34878D82A}">
                    <a16:rowId xmlns:a16="http://schemas.microsoft.com/office/drawing/2014/main" val="3138529249"/>
                  </a:ext>
                </a:extLst>
              </a:tr>
              <a:tr h="314051">
                <a:tc>
                  <a:txBody>
                    <a:bodyPr/>
                    <a:lstStyle/>
                    <a:p>
                      <a:pPr algn="l" fontAlgn="b"/>
                      <a:r>
                        <a:rPr lang="en-US" sz="1600" b="0" i="0" u="none" strike="noStrike" dirty="0">
                          <a:solidFill>
                            <a:schemeClr val="tx1"/>
                          </a:solidFill>
                          <a:effectLst/>
                          <a:latin typeface="Calibri" panose="020F0502020204030204" pitchFamily="34" charset="0"/>
                        </a:rPr>
                        <a:t>SWTP Rehab Ph 2</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429,000</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4,859,000</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5,288,000</a:t>
                      </a:r>
                    </a:p>
                  </a:txBody>
                  <a:tcPr marL="9310" marR="9310" marT="9525" marB="0" anchor="b"/>
                </a:tc>
                <a:extLst>
                  <a:ext uri="{0D108BD9-81ED-4DB2-BD59-A6C34878D82A}">
                    <a16:rowId xmlns:a16="http://schemas.microsoft.com/office/drawing/2014/main" val="2124341637"/>
                  </a:ext>
                </a:extLst>
              </a:tr>
              <a:tr h="715580">
                <a:tc>
                  <a:txBody>
                    <a:bodyPr/>
                    <a:lstStyle/>
                    <a:p>
                      <a:pPr algn="l" fontAlgn="b"/>
                      <a:r>
                        <a:rPr lang="en-US" sz="1600" b="0" i="0" u="none" strike="noStrike" dirty="0">
                          <a:solidFill>
                            <a:schemeClr val="tx1"/>
                          </a:solidFill>
                          <a:effectLst/>
                          <a:latin typeface="Calibri" panose="020F0502020204030204" pitchFamily="34" charset="0"/>
                        </a:rPr>
                        <a:t>Reclaimed Water South of the Brazos – Transmission Lines Ph 1</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96,000</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1,104,000</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a:t>
                      </a:r>
                    </a:p>
                  </a:txBody>
                  <a:tcPr marL="9310" marR="9310" marT="9525" marB="0" anchor="b"/>
                </a:tc>
                <a:tc>
                  <a:txBody>
                    <a:bodyPr/>
                    <a:lstStyle/>
                    <a:p>
                      <a:pPr algn="r" fontAlgn="b"/>
                      <a:r>
                        <a:rPr lang="en-US" sz="1600" b="0" i="0" u="none" strike="noStrike" dirty="0">
                          <a:solidFill>
                            <a:schemeClr val="tx1"/>
                          </a:solidFill>
                          <a:effectLst/>
                          <a:latin typeface="Calibri" panose="020F0502020204030204" pitchFamily="34" charset="0"/>
                        </a:rPr>
                        <a:t>1,200,000</a:t>
                      </a:r>
                    </a:p>
                  </a:txBody>
                  <a:tcPr marL="9310" marR="9310" marT="9525" marB="0" anchor="b"/>
                </a:tc>
                <a:extLst>
                  <a:ext uri="{0D108BD9-81ED-4DB2-BD59-A6C34878D82A}">
                    <a16:rowId xmlns:a16="http://schemas.microsoft.com/office/drawing/2014/main" val="551922768"/>
                  </a:ext>
                </a:extLst>
              </a:tr>
              <a:tr h="517068">
                <a:tc>
                  <a:txBody>
                    <a:bodyPr/>
                    <a:lstStyle/>
                    <a:p>
                      <a:pPr algn="l" fontAlgn="b"/>
                      <a:r>
                        <a:rPr lang="en-US" sz="1600" u="none" strike="noStrike">
                          <a:solidFill>
                            <a:schemeClr val="tx1"/>
                          </a:solidFill>
                          <a:effectLst/>
                        </a:rPr>
                        <a:t>TOTAL FUNDING</a:t>
                      </a:r>
                      <a:endParaRPr lang="en-US" sz="1600" b="0" i="0" u="none" strike="noStrike">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$9,735,000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$8,472,000</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$113,795,000 </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u="none" strike="noStrike" dirty="0">
                          <a:solidFill>
                            <a:schemeClr val="tx1"/>
                          </a:solidFill>
                          <a:effectLst/>
                        </a:rPr>
                        <a:t>       $527,000</a:t>
                      </a:r>
                      <a:endParaRPr lang="en-US" sz="1600" b="0" i="0" u="none" strike="noStrike" dirty="0">
                        <a:solidFill>
                          <a:schemeClr val="tx1"/>
                        </a:solidFill>
                        <a:effectLst/>
                        <a:latin typeface="Calibri" panose="020F0502020204030204" pitchFamily="34" charset="0"/>
                      </a:endParaRPr>
                    </a:p>
                  </a:txBody>
                  <a:tcPr marL="9310" marR="9310" marT="9525" marB="0" anchor="b"/>
                </a:tc>
                <a:tc>
                  <a:txBody>
                    <a:bodyPr/>
                    <a:lstStyle/>
                    <a:p>
                      <a:pPr algn="r" fontAlgn="b"/>
                      <a:r>
                        <a:rPr lang="en-US" sz="1600" b="1" u="none" strike="noStrike" kern="1200" dirty="0">
                          <a:solidFill>
                            <a:schemeClr val="tx1"/>
                          </a:solidFill>
                          <a:effectLst/>
                          <a:latin typeface="+mn-lt"/>
                          <a:ea typeface="+mn-ea"/>
                          <a:cs typeface="+mn-cs"/>
                        </a:rPr>
                        <a:t>$-</a:t>
                      </a:r>
                    </a:p>
                  </a:txBody>
                  <a:tcPr marL="9310" marR="9310" marT="9525" marB="0" anchor="b"/>
                </a:tc>
                <a:tc>
                  <a:txBody>
                    <a:bodyPr/>
                    <a:lstStyle/>
                    <a:p>
                      <a:pPr algn="r" fontAlgn="b"/>
                      <a:r>
                        <a:rPr lang="en-US" sz="1600" u="none" strike="noStrike" dirty="0">
                          <a:solidFill>
                            <a:schemeClr val="tx1"/>
                          </a:solidFill>
                          <a:effectLst/>
                        </a:rPr>
                        <a:t>        $132,529,000</a:t>
                      </a:r>
                      <a:endParaRPr lang="en-US" sz="1600" b="0" i="0" u="none" strike="noStrike" dirty="0">
                        <a:solidFill>
                          <a:schemeClr val="tx1"/>
                        </a:solidFill>
                        <a:effectLst/>
                        <a:latin typeface="Calibri" panose="020F0502020204030204" pitchFamily="34" charset="0"/>
                      </a:endParaRPr>
                    </a:p>
                  </a:txBody>
                  <a:tcPr marL="9310" marR="9310" marT="9525" marB="0" anchor="b"/>
                </a:tc>
                <a:extLst>
                  <a:ext uri="{0D108BD9-81ED-4DB2-BD59-A6C34878D82A}">
                    <a16:rowId xmlns:a16="http://schemas.microsoft.com/office/drawing/2014/main" val="3716517025"/>
                  </a:ext>
                </a:extLst>
              </a:tr>
            </a:tbl>
          </a:graphicData>
        </a:graphic>
      </p:graphicFrame>
    </p:spTree>
    <p:extLst>
      <p:ext uri="{BB962C8B-B14F-4D97-AF65-F5344CB8AC3E}">
        <p14:creationId xmlns:p14="http://schemas.microsoft.com/office/powerpoint/2010/main" val="246872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1143A8-B659-DF0F-0135-79C67C6701DD}"/>
              </a:ext>
            </a:extLst>
          </p:cNvPr>
          <p:cNvSpPr>
            <a:spLocks noGrp="1"/>
          </p:cNvSpPr>
          <p:nvPr>
            <p:ph type="title"/>
          </p:nvPr>
        </p:nvSpPr>
        <p:spPr/>
        <p:txBody>
          <a:bodyPr/>
          <a:lstStyle/>
          <a:p>
            <a:r>
              <a:rPr lang="en-US"/>
              <a:t>Fort Bend Subsidence District</a:t>
            </a:r>
          </a:p>
        </p:txBody>
      </p:sp>
      <p:sp>
        <p:nvSpPr>
          <p:cNvPr id="4" name="Content Placeholder 3">
            <a:extLst>
              <a:ext uri="{FF2B5EF4-FFF2-40B4-BE49-F238E27FC236}">
                <a16:creationId xmlns:a16="http://schemas.microsoft.com/office/drawing/2014/main" id="{03A08E14-93F9-D168-DE7D-B5D0AA828A68}"/>
              </a:ext>
            </a:extLst>
          </p:cNvPr>
          <p:cNvSpPr>
            <a:spLocks noGrp="1"/>
          </p:cNvSpPr>
          <p:nvPr>
            <p:ph sz="half" idx="1"/>
          </p:nvPr>
        </p:nvSpPr>
        <p:spPr>
          <a:xfrm>
            <a:off x="457199" y="1143000"/>
            <a:ext cx="10058400" cy="1025278"/>
          </a:xfrm>
        </p:spPr>
        <p:txBody>
          <a:bodyPr/>
          <a:lstStyle/>
          <a:p>
            <a:pPr marL="0" indent="0">
              <a:buNone/>
            </a:pPr>
            <a:r>
              <a:rPr lang="en-US" sz="2200" b="1"/>
              <a:t>The Fort Bend Subsidence District (FBSD) is a special-purpose </a:t>
            </a:r>
            <a:br>
              <a:rPr lang="en-US" sz="2200" b="1"/>
            </a:br>
            <a:r>
              <a:rPr lang="en-US" sz="2200" b="1"/>
              <a:t>district created by the Texas Legislature in 1989 to prevent further </a:t>
            </a:r>
            <a:br>
              <a:rPr lang="en-US" sz="2200" b="1"/>
            </a:br>
            <a:r>
              <a:rPr lang="en-US" sz="2200" b="1"/>
              <a:t>land subsidence in Fort Bend County.</a:t>
            </a:r>
          </a:p>
        </p:txBody>
      </p:sp>
      <p:pic>
        <p:nvPicPr>
          <p:cNvPr id="7" name="Picture 6" descr="A logo with a star and text&#10;&#10;Description automatically generated">
            <a:extLst>
              <a:ext uri="{FF2B5EF4-FFF2-40B4-BE49-F238E27FC236}">
                <a16:creationId xmlns:a16="http://schemas.microsoft.com/office/drawing/2014/main" id="{082CA73C-C565-1E2B-CF06-D2452F563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625" y="2487297"/>
            <a:ext cx="3581018" cy="3581018"/>
          </a:xfrm>
          <a:prstGeom prst="rect">
            <a:avLst/>
          </a:prstGeom>
        </p:spPr>
      </p:pic>
      <p:graphicFrame>
        <p:nvGraphicFramePr>
          <p:cNvPr id="8" name="Diagram 7">
            <a:extLst>
              <a:ext uri="{FF2B5EF4-FFF2-40B4-BE49-F238E27FC236}">
                <a16:creationId xmlns:a16="http://schemas.microsoft.com/office/drawing/2014/main" id="{1A31AD55-CE31-CB98-24F7-22345CC8B1B0}"/>
              </a:ext>
            </a:extLst>
          </p:cNvPr>
          <p:cNvGraphicFramePr/>
          <p:nvPr/>
        </p:nvGraphicFramePr>
        <p:xfrm>
          <a:off x="4349684" y="2242819"/>
          <a:ext cx="7387691" cy="406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64F75D3-2895-90E5-921E-EF49C4D8D223}"/>
              </a:ext>
            </a:extLst>
          </p:cNvPr>
          <p:cNvSpPr txBox="1"/>
          <p:nvPr/>
        </p:nvSpPr>
        <p:spPr>
          <a:xfrm>
            <a:off x="11594547" y="6543270"/>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endParaRPr>
          </a:p>
        </p:txBody>
      </p:sp>
    </p:spTree>
    <p:extLst>
      <p:ext uri="{BB962C8B-B14F-4D97-AF65-F5344CB8AC3E}">
        <p14:creationId xmlns:p14="http://schemas.microsoft.com/office/powerpoint/2010/main" val="396985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1673D8-D103-E102-A1E7-3B843854929D}"/>
              </a:ext>
            </a:extLst>
          </p:cNvPr>
          <p:cNvSpPr/>
          <p:nvPr/>
        </p:nvSpPr>
        <p:spPr>
          <a:xfrm>
            <a:off x="5458120" y="1640262"/>
            <a:ext cx="1244338" cy="301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0C11750C-B8F9-CF68-8DD1-EDC6C8E56AD2}"/>
              </a:ext>
            </a:extLst>
          </p:cNvPr>
          <p:cNvSpPr/>
          <p:nvPr/>
        </p:nvSpPr>
        <p:spPr>
          <a:xfrm>
            <a:off x="5458120" y="5090474"/>
            <a:ext cx="1244338" cy="3016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9" name="Content Placeholder 2">
            <a:extLst>
              <a:ext uri="{FF2B5EF4-FFF2-40B4-BE49-F238E27FC236}">
                <a16:creationId xmlns:a16="http://schemas.microsoft.com/office/drawing/2014/main" id="{88FC107D-796B-2D9D-9684-46A2C8FF1F52}"/>
              </a:ext>
            </a:extLst>
          </p:cNvPr>
          <p:cNvSpPr txBox="1">
            <a:spLocks/>
          </p:cNvSpPr>
          <p:nvPr/>
        </p:nvSpPr>
        <p:spPr>
          <a:xfrm>
            <a:off x="5486400" y="1583703"/>
            <a:ext cx="6368519" cy="4531936"/>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2C2C2C"/>
                </a:solidFill>
                <a:effectLst/>
                <a:uLnTx/>
                <a:uFillTx/>
                <a:latin typeface="Montserrat"/>
                <a:ea typeface="+mn-ea"/>
                <a:cs typeface="Arial" panose="020B0604020202020204" pitchFamily="34" charset="0"/>
              </a:rPr>
              <a:t>Area A: </a:t>
            </a:r>
            <a:r>
              <a:rPr kumimoji="0" lang="en-US" sz="2400" b="0" i="0" u="none" strike="noStrike" kern="1200" cap="none" spc="0" normalizeH="0" baseline="0" noProof="0">
                <a:ln>
                  <a:noFill/>
                </a:ln>
                <a:solidFill>
                  <a:srgbClr val="2C2C2C"/>
                </a:solidFill>
                <a:effectLst/>
                <a:uLnTx/>
                <a:uFillTx/>
                <a:latin typeface="Montserrat"/>
                <a:ea typeface="+mn-ea"/>
                <a:cs typeface="Arial" panose="020B0604020202020204" pitchFamily="34" charset="0"/>
              </a:rPr>
              <a:t>no more than 40% of Total Water Demand (TWD) may be sourced from groundwater.</a:t>
            </a:r>
          </a:p>
          <a:p>
            <a:pPr marL="685766" marR="0" lvl="1" indent="-228589" algn="l" defTabSz="914354" rtl="0" eaLnBrk="1" fontAlgn="auto" latinLnBrk="0" hangingPunct="1">
              <a:lnSpc>
                <a:spcPct val="90000"/>
              </a:lnSpc>
              <a:spcBef>
                <a:spcPts val="500"/>
              </a:spcBef>
              <a:spcAft>
                <a:spcPts val="0"/>
              </a:spcAft>
              <a:buClr>
                <a:srgbClr val="004886"/>
              </a:buClr>
              <a:buSzTx/>
              <a:buFont typeface="Wingdings" panose="05000000000000000000" pitchFamily="2" charset="2"/>
              <a:buChar char="§"/>
              <a:tabLst/>
              <a:defRPr/>
            </a:pPr>
            <a:r>
              <a:rPr kumimoji="0" lang="en-US" sz="2000" b="0" i="0" u="none" strike="noStrike" kern="1200" cap="none" spc="0" normalizeH="0" baseline="0" noProof="0">
                <a:ln>
                  <a:noFill/>
                </a:ln>
                <a:solidFill>
                  <a:srgbClr val="2C2C2C"/>
                </a:solidFill>
                <a:effectLst/>
                <a:uLnTx/>
                <a:uFillTx/>
                <a:latin typeface="Montserrat"/>
                <a:ea typeface="+mn-ea"/>
                <a:cs typeface="Arial" panose="020B0604020202020204" pitchFamily="34" charset="0"/>
              </a:rPr>
              <a:t>Permittees operating within an approved Groundwater Reduction Plan have the following requirements:</a:t>
            </a:r>
          </a:p>
          <a:p>
            <a:pPr marL="1142942" marR="0" lvl="2" indent="-228589" algn="l" defTabSz="914354" rtl="0" eaLnBrk="1" fontAlgn="auto" latinLnBrk="0" hangingPunct="1">
              <a:lnSpc>
                <a:spcPct val="90000"/>
              </a:lnSpc>
              <a:spcBef>
                <a:spcPts val="500"/>
              </a:spcBef>
              <a:spcAft>
                <a:spcPts val="0"/>
              </a:spcAft>
              <a:buClr>
                <a:srgbClr val="004886"/>
              </a:buClr>
              <a:buSzTx/>
              <a:buFont typeface="Wingdings" panose="05000000000000000000" pitchFamily="2" charset="2"/>
              <a:buChar char="§"/>
              <a:tabLst/>
              <a:defRPr/>
            </a:pPr>
            <a:r>
              <a:rPr kumimoji="0" lang="en-US" sz="1800" b="0" i="0" u="none" strike="noStrike" kern="1200" cap="none" spc="0" normalizeH="0" baseline="0" noProof="0">
                <a:ln>
                  <a:noFill/>
                </a:ln>
                <a:solidFill>
                  <a:srgbClr val="2C2C2C"/>
                </a:solidFill>
                <a:effectLst/>
                <a:uLnTx/>
                <a:uFillTx/>
                <a:latin typeface="Montserrat"/>
                <a:ea typeface="+mn-ea"/>
                <a:cs typeface="Arial" panose="020B0604020202020204" pitchFamily="34" charset="0"/>
              </a:rPr>
              <a:t>2013 – no more than 70% of TWD from groundwater</a:t>
            </a:r>
          </a:p>
          <a:p>
            <a:pPr marL="1142942" marR="0" lvl="2" indent="-228589" algn="l" defTabSz="914354" rtl="0" eaLnBrk="1" fontAlgn="auto" latinLnBrk="0" hangingPunct="1">
              <a:lnSpc>
                <a:spcPct val="90000"/>
              </a:lnSpc>
              <a:spcBef>
                <a:spcPts val="500"/>
              </a:spcBef>
              <a:spcAft>
                <a:spcPts val="0"/>
              </a:spcAft>
              <a:buClr>
                <a:srgbClr val="004886"/>
              </a:buClr>
              <a:buSzTx/>
              <a:buFont typeface="Wingdings" panose="05000000000000000000" pitchFamily="2" charset="2"/>
              <a:buChar char="§"/>
              <a:tabLst/>
              <a:defRPr/>
            </a:pPr>
            <a:r>
              <a:rPr kumimoji="0" lang="en-US" sz="1800" b="0" i="0" u="none" strike="noStrike" kern="1200" cap="none" spc="0" normalizeH="0" baseline="0" noProof="0">
                <a:ln>
                  <a:noFill/>
                </a:ln>
                <a:solidFill>
                  <a:srgbClr val="2C2C2C"/>
                </a:solidFill>
                <a:effectLst/>
                <a:uLnTx/>
                <a:uFillTx/>
                <a:latin typeface="Montserrat"/>
                <a:ea typeface="+mn-ea"/>
                <a:cs typeface="Arial" panose="020B0604020202020204" pitchFamily="34" charset="0"/>
              </a:rPr>
              <a:t>2027 – no more than 40% of TWD from groundwater</a:t>
            </a:r>
          </a:p>
          <a:p>
            <a:pPr marL="457177" marR="0" lvl="1" indent="0" algn="l" defTabSz="914354"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2C2C2C"/>
              </a:solidFill>
              <a:effectLst/>
              <a:uLnTx/>
              <a:uFillTx/>
              <a:latin typeface="Montserrat"/>
              <a:ea typeface="+mn-ea"/>
              <a:cs typeface="Arial" panose="020B0604020202020204" pitchFamily="34" charset="0"/>
            </a:endParaRP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Montserrat"/>
                <a:ea typeface="+mn-ea"/>
                <a:cs typeface="Arial" panose="020B0604020202020204" pitchFamily="34" charset="0"/>
              </a:rPr>
              <a:t>Area B</a:t>
            </a:r>
            <a:r>
              <a:rPr kumimoji="0" lang="en-US" sz="2400" b="1" i="0" u="none" strike="noStrike" kern="1200" cap="none" spc="0" normalizeH="0" baseline="0" noProof="0">
                <a:ln>
                  <a:noFill/>
                </a:ln>
                <a:solidFill>
                  <a:srgbClr val="2C2C2C"/>
                </a:solidFill>
                <a:effectLst/>
                <a:uLnTx/>
                <a:uFillTx/>
                <a:latin typeface="Montserrat"/>
                <a:ea typeface="+mn-ea"/>
                <a:cs typeface="Arial" panose="020B0604020202020204" pitchFamily="34" charset="0"/>
              </a:rPr>
              <a:t>: </a:t>
            </a:r>
            <a:r>
              <a:rPr kumimoji="0" lang="en-US" sz="2400" b="0" i="0" u="none" strike="noStrike" kern="1200" cap="none" spc="0" normalizeH="0" baseline="0" noProof="0">
                <a:ln>
                  <a:noFill/>
                </a:ln>
                <a:solidFill>
                  <a:srgbClr val="2C2C2C"/>
                </a:solidFill>
                <a:effectLst/>
                <a:uLnTx/>
                <a:uFillTx/>
                <a:latin typeface="Montserrat"/>
                <a:ea typeface="+mn-ea"/>
                <a:cs typeface="Arial" panose="020B0604020202020204" pitchFamily="34" charset="0"/>
              </a:rPr>
              <a:t>not subject to groundwater reduction requirements.</a:t>
            </a:r>
            <a:endParaRPr kumimoji="0" lang="en-US" sz="1800" b="0" i="0" u="none" strike="noStrike" kern="1200" cap="none" spc="0" normalizeH="0" baseline="0" noProof="0">
              <a:ln>
                <a:noFill/>
              </a:ln>
              <a:solidFill>
                <a:srgbClr val="2C2C2C"/>
              </a:solidFill>
              <a:effectLst/>
              <a:uLnTx/>
              <a:uFillTx/>
              <a:latin typeface="Montserrat"/>
              <a:ea typeface="+mn-ea"/>
              <a:cs typeface="Arial" panose="020B0604020202020204" pitchFamily="34" charset="0"/>
            </a:endParaRP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2C2C2C"/>
              </a:solidFill>
              <a:effectLst/>
              <a:uLnTx/>
              <a:uFillTx/>
              <a:latin typeface="Montserrat"/>
              <a:ea typeface="+mn-ea"/>
              <a:cs typeface="Arial" panose="020B0604020202020204" pitchFamily="34" charset="0"/>
            </a:endParaRPr>
          </a:p>
        </p:txBody>
      </p:sp>
      <p:sp>
        <p:nvSpPr>
          <p:cNvPr id="3" name="Title 2">
            <a:extLst>
              <a:ext uri="{FF2B5EF4-FFF2-40B4-BE49-F238E27FC236}">
                <a16:creationId xmlns:a16="http://schemas.microsoft.com/office/drawing/2014/main" id="{6B225DBF-9F96-2002-F992-8C952A439349}"/>
              </a:ext>
            </a:extLst>
          </p:cNvPr>
          <p:cNvSpPr>
            <a:spLocks noGrp="1"/>
          </p:cNvSpPr>
          <p:nvPr>
            <p:ph type="title"/>
          </p:nvPr>
        </p:nvSpPr>
        <p:spPr/>
        <p:txBody>
          <a:bodyPr/>
          <a:lstStyle/>
          <a:p>
            <a:r>
              <a:rPr lang="en-US"/>
              <a:t>FBSD Regulatory Areas</a:t>
            </a:r>
          </a:p>
        </p:txBody>
      </p:sp>
      <p:pic>
        <p:nvPicPr>
          <p:cNvPr id="6" name="Content Placeholder 5">
            <a:extLst>
              <a:ext uri="{FF2B5EF4-FFF2-40B4-BE49-F238E27FC236}">
                <a16:creationId xmlns:a16="http://schemas.microsoft.com/office/drawing/2014/main" id="{E9ACB77E-FD88-1F21-63BC-C386D11D334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l="1719" r="1719"/>
          <a:stretch/>
        </p:blipFill>
        <p:spPr>
          <a:xfrm>
            <a:off x="134881" y="1583703"/>
            <a:ext cx="5351519" cy="4286839"/>
          </a:xfrm>
        </p:spPr>
      </p:pic>
      <p:sp>
        <p:nvSpPr>
          <p:cNvPr id="2" name="TextBox 1">
            <a:extLst>
              <a:ext uri="{FF2B5EF4-FFF2-40B4-BE49-F238E27FC236}">
                <a16:creationId xmlns:a16="http://schemas.microsoft.com/office/drawing/2014/main" id="{C29605B8-2279-05E9-5F81-100BB3F74DED}"/>
              </a:ext>
            </a:extLst>
          </p:cNvPr>
          <p:cNvSpPr txBox="1"/>
          <p:nvPr/>
        </p:nvSpPr>
        <p:spPr>
          <a:xfrm>
            <a:off x="11569263" y="6491424"/>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000000"/>
              </a:solidFill>
              <a:effectLst/>
              <a:uLnTx/>
              <a:uFillTx/>
              <a:latin typeface="Montserrat" pitchFamily="2" charset="0"/>
              <a:ea typeface="+mn-ea"/>
              <a:cs typeface="+mn-cs"/>
            </a:endParaRPr>
          </a:p>
        </p:txBody>
      </p:sp>
    </p:spTree>
    <p:extLst>
      <p:ext uri="{BB962C8B-B14F-4D97-AF65-F5344CB8AC3E}">
        <p14:creationId xmlns:p14="http://schemas.microsoft.com/office/powerpoint/2010/main" val="173182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FECF-19E8-4C21-B702-A28F29639559}"/>
              </a:ext>
            </a:extLst>
          </p:cNvPr>
          <p:cNvSpPr>
            <a:spLocks noGrp="1"/>
          </p:cNvSpPr>
          <p:nvPr>
            <p:ph type="title"/>
          </p:nvPr>
        </p:nvSpPr>
        <p:spPr/>
        <p:txBody>
          <a:bodyPr/>
          <a:lstStyle/>
          <a:p>
            <a:r>
              <a:rPr lang="en-US" dirty="0"/>
              <a:t>Groundwater Use</a:t>
            </a:r>
            <a:endParaRPr lang="en-US" b="0" dirty="0">
              <a:latin typeface="Montserrat" panose="00000500000000000000" pitchFamily="2" charset="0"/>
            </a:endParaRPr>
          </a:p>
        </p:txBody>
      </p:sp>
      <p:sp>
        <p:nvSpPr>
          <p:cNvPr id="6" name="TextBox 5">
            <a:extLst>
              <a:ext uri="{FF2B5EF4-FFF2-40B4-BE49-F238E27FC236}">
                <a16:creationId xmlns:a16="http://schemas.microsoft.com/office/drawing/2014/main" id="{42A856B8-F343-2260-03A9-D52BDEB8BA3F}"/>
              </a:ext>
            </a:extLst>
          </p:cNvPr>
          <p:cNvSpPr txBox="1"/>
          <p:nvPr/>
        </p:nvSpPr>
        <p:spPr>
          <a:xfrm>
            <a:off x="11569263" y="6491424"/>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000000"/>
              </a:solidFill>
              <a:effectLst/>
              <a:uLnTx/>
              <a:uFillTx/>
              <a:latin typeface="Montserrat" pitchFamily="2" charset="0"/>
              <a:ea typeface="+mn-ea"/>
              <a:cs typeface="+mn-cs"/>
            </a:endParaRPr>
          </a:p>
        </p:txBody>
      </p:sp>
      <p:pic>
        <p:nvPicPr>
          <p:cNvPr id="12" name="Picture 11">
            <a:extLst>
              <a:ext uri="{FF2B5EF4-FFF2-40B4-BE49-F238E27FC236}">
                <a16:creationId xmlns:a16="http://schemas.microsoft.com/office/drawing/2014/main" id="{59BAB330-A227-DEFB-D4D2-C9B72C001099}"/>
              </a:ext>
            </a:extLst>
          </p:cNvPr>
          <p:cNvPicPr>
            <a:picLocks noChangeAspect="1"/>
          </p:cNvPicPr>
          <p:nvPr/>
        </p:nvPicPr>
        <p:blipFill>
          <a:blip r:embed="rId3"/>
          <a:stretch>
            <a:fillRect/>
          </a:stretch>
        </p:blipFill>
        <p:spPr>
          <a:xfrm>
            <a:off x="393192" y="883742"/>
            <a:ext cx="11461727" cy="5489162"/>
          </a:xfrm>
          <a:prstGeom prst="rect">
            <a:avLst/>
          </a:prstGeom>
        </p:spPr>
      </p:pic>
    </p:spTree>
    <p:extLst>
      <p:ext uri="{BB962C8B-B14F-4D97-AF65-F5344CB8AC3E}">
        <p14:creationId xmlns:p14="http://schemas.microsoft.com/office/powerpoint/2010/main" val="144259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FECF-19E8-4C21-B702-A28F29639559}"/>
              </a:ext>
            </a:extLst>
          </p:cNvPr>
          <p:cNvSpPr>
            <a:spLocks noGrp="1"/>
          </p:cNvSpPr>
          <p:nvPr>
            <p:ph type="title"/>
          </p:nvPr>
        </p:nvSpPr>
        <p:spPr/>
        <p:txBody>
          <a:bodyPr/>
          <a:lstStyle/>
          <a:p>
            <a:r>
              <a:rPr lang="en-US" dirty="0"/>
              <a:t>Total Water Demand</a:t>
            </a:r>
            <a:endParaRPr lang="en-US" b="0" dirty="0">
              <a:latin typeface="Montserrat" panose="00000500000000000000" pitchFamily="2" charset="0"/>
            </a:endParaRPr>
          </a:p>
        </p:txBody>
      </p:sp>
      <p:sp>
        <p:nvSpPr>
          <p:cNvPr id="9" name="TextBox 8">
            <a:extLst>
              <a:ext uri="{FF2B5EF4-FFF2-40B4-BE49-F238E27FC236}">
                <a16:creationId xmlns:a16="http://schemas.microsoft.com/office/drawing/2014/main" id="{BFA13E57-7B05-F75E-CFEB-AAA1E81D189C}"/>
              </a:ext>
            </a:extLst>
          </p:cNvPr>
          <p:cNvSpPr txBox="1"/>
          <p:nvPr/>
        </p:nvSpPr>
        <p:spPr>
          <a:xfrm>
            <a:off x="11594547" y="6543270"/>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endParaRPr>
          </a:p>
        </p:txBody>
      </p:sp>
      <p:pic>
        <p:nvPicPr>
          <p:cNvPr id="11" name="Picture 10">
            <a:extLst>
              <a:ext uri="{FF2B5EF4-FFF2-40B4-BE49-F238E27FC236}">
                <a16:creationId xmlns:a16="http://schemas.microsoft.com/office/drawing/2014/main" id="{1C471B14-5C6B-6BAE-9436-6137A95C65B5}"/>
              </a:ext>
            </a:extLst>
          </p:cNvPr>
          <p:cNvPicPr>
            <a:picLocks noChangeAspect="1"/>
          </p:cNvPicPr>
          <p:nvPr/>
        </p:nvPicPr>
        <p:blipFill>
          <a:blip r:embed="rId3"/>
          <a:stretch>
            <a:fillRect/>
          </a:stretch>
        </p:blipFill>
        <p:spPr>
          <a:xfrm>
            <a:off x="457200" y="845704"/>
            <a:ext cx="11523587" cy="5519902"/>
          </a:xfrm>
          <a:prstGeom prst="rect">
            <a:avLst/>
          </a:prstGeom>
        </p:spPr>
      </p:pic>
      <p:pic>
        <p:nvPicPr>
          <p:cNvPr id="5" name="Picture Placeholder 14">
            <a:extLst>
              <a:ext uri="{FF2B5EF4-FFF2-40B4-BE49-F238E27FC236}">
                <a16:creationId xmlns:a16="http://schemas.microsoft.com/office/drawing/2014/main" id="{3FBAA671-3B04-6600-2F80-13C3A21B4257}"/>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157" b="157"/>
          <a:stretch/>
        </p:blipFill>
        <p:spPr>
          <a:xfrm>
            <a:off x="570876" y="999401"/>
            <a:ext cx="1613140" cy="1242204"/>
          </a:xfrm>
          <a:prstGeom prst="rect">
            <a:avLst/>
          </a:prstGeom>
        </p:spPr>
      </p:pic>
    </p:spTree>
    <p:extLst>
      <p:ext uri="{BB962C8B-B14F-4D97-AF65-F5344CB8AC3E}">
        <p14:creationId xmlns:p14="http://schemas.microsoft.com/office/powerpoint/2010/main" val="247427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A27CA1-C82F-AD2F-72BD-3E092952E05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413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EBF1E4-912D-F9DC-0CE2-17B2B4991B8B}"/>
              </a:ext>
            </a:extLst>
          </p:cNvPr>
          <p:cNvSpPr>
            <a:spLocks noGrp="1"/>
          </p:cNvSpPr>
          <p:nvPr>
            <p:ph type="title"/>
          </p:nvPr>
        </p:nvSpPr>
        <p:spPr/>
        <p:txBody>
          <a:bodyPr/>
          <a:lstStyle/>
          <a:p>
            <a:r>
              <a:rPr lang="en-US"/>
              <a:t>Subsidence Monitoring</a:t>
            </a:r>
          </a:p>
        </p:txBody>
      </p:sp>
      <p:sp>
        <p:nvSpPr>
          <p:cNvPr id="4" name="Content Placeholder 3">
            <a:extLst>
              <a:ext uri="{FF2B5EF4-FFF2-40B4-BE49-F238E27FC236}">
                <a16:creationId xmlns:a16="http://schemas.microsoft.com/office/drawing/2014/main" id="{055F6776-C1F3-1E3A-2EA0-77AD6C9D3A9D}"/>
              </a:ext>
            </a:extLst>
          </p:cNvPr>
          <p:cNvSpPr>
            <a:spLocks noGrp="1"/>
          </p:cNvSpPr>
          <p:nvPr>
            <p:ph idx="1"/>
          </p:nvPr>
        </p:nvSpPr>
        <p:spPr>
          <a:xfrm>
            <a:off x="457201" y="1143000"/>
            <a:ext cx="6020255" cy="5029200"/>
          </a:xfrm>
        </p:spPr>
        <p:txBody>
          <a:bodyPr/>
          <a:lstStyle/>
          <a:p>
            <a:r>
              <a:rPr lang="en-US" sz="2200" dirty="0"/>
              <a:t>All FBSD operated global positioning system (GPS) stations are constructed in a custom design.</a:t>
            </a:r>
          </a:p>
          <a:p>
            <a:endParaRPr lang="en-US" sz="2200" dirty="0"/>
          </a:p>
          <a:p>
            <a:r>
              <a:rPr lang="en-US" sz="2200" dirty="0"/>
              <a:t>GPS data are collected for one week every two months. A conversion to continuous monitoring (data collection every day of the year) began in 2023 and will continue through 2027.</a:t>
            </a:r>
          </a:p>
          <a:p>
            <a:endParaRPr lang="en-US" dirty="0"/>
          </a:p>
        </p:txBody>
      </p:sp>
      <p:pic>
        <p:nvPicPr>
          <p:cNvPr id="5" name="Picture 4" descr="Diagram&#10;&#10;Description automatically generated">
            <a:extLst>
              <a:ext uri="{FF2B5EF4-FFF2-40B4-BE49-F238E27FC236}">
                <a16:creationId xmlns:a16="http://schemas.microsoft.com/office/drawing/2014/main" id="{EB5C3DCF-476D-1BBE-11D7-A1E722BB31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683" y="250187"/>
            <a:ext cx="3853081" cy="6259104"/>
          </a:xfrm>
          <a:prstGeom prst="rect">
            <a:avLst/>
          </a:prstGeom>
        </p:spPr>
      </p:pic>
      <p:sp>
        <p:nvSpPr>
          <p:cNvPr id="6" name="TextBox 5">
            <a:extLst>
              <a:ext uri="{FF2B5EF4-FFF2-40B4-BE49-F238E27FC236}">
                <a16:creationId xmlns:a16="http://schemas.microsoft.com/office/drawing/2014/main" id="{F698BB48-DE28-878F-459F-E08753492BD9}"/>
              </a:ext>
            </a:extLst>
          </p:cNvPr>
          <p:cNvSpPr txBox="1"/>
          <p:nvPr/>
        </p:nvSpPr>
        <p:spPr>
          <a:xfrm>
            <a:off x="11594547" y="6543270"/>
            <a:ext cx="28565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B70836-4ECF-4E14-8E73-4A05D4850FEA}" type="slidenum">
              <a:rPr kumimoji="0" lang="en-US" sz="1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ontserrat" pitchFamily="2" charset="0"/>
              <a:ea typeface="+mn-ea"/>
              <a:cs typeface="+mn-cs"/>
            </a:endParaRPr>
          </a:p>
        </p:txBody>
      </p:sp>
    </p:spTree>
    <p:extLst>
      <p:ext uri="{BB962C8B-B14F-4D97-AF65-F5344CB8AC3E}">
        <p14:creationId xmlns:p14="http://schemas.microsoft.com/office/powerpoint/2010/main" val="2981522529"/>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BSD">
      <a:dk1>
        <a:srgbClr val="000000"/>
      </a:dk1>
      <a:lt1>
        <a:srgbClr val="FFFFFF"/>
      </a:lt1>
      <a:dk2>
        <a:srgbClr val="53545A"/>
      </a:dk2>
      <a:lt2>
        <a:srgbClr val="D7D6D6"/>
      </a:lt2>
      <a:accent1>
        <a:srgbClr val="3BB3E5"/>
      </a:accent1>
      <a:accent2>
        <a:srgbClr val="004886"/>
      </a:accent2>
      <a:accent3>
        <a:srgbClr val="B5DB78"/>
      </a:accent3>
      <a:accent4>
        <a:srgbClr val="FF8300"/>
      </a:accent4>
      <a:accent5>
        <a:srgbClr val="792F3D"/>
      </a:accent5>
      <a:accent6>
        <a:srgbClr val="F0E2B2"/>
      </a:accent6>
      <a:hlink>
        <a:srgbClr val="0563C1"/>
      </a:hlink>
      <a:folHlink>
        <a:srgbClr val="954F72"/>
      </a:folHlink>
    </a:clrScheme>
    <a:fontScheme name="FBSD Montserrat">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DD68C9F-F4F7-4A1B-9D9A-4A480399275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80231</TotalTime>
  <Words>1995</Words>
  <Application>Microsoft Office PowerPoint</Application>
  <PresentationFormat>Widescreen</PresentationFormat>
  <Paragraphs>319</Paragraphs>
  <Slides>31</Slides>
  <Notes>19</Notes>
  <HiddenSlides>3</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31</vt:i4>
      </vt:variant>
    </vt:vector>
  </HeadingPairs>
  <TitlesOfParts>
    <vt:vector size="47" baseType="lpstr">
      <vt:lpstr>Aptos Narrow</vt:lpstr>
      <vt:lpstr>Arial</vt:lpstr>
      <vt:lpstr>Arial Black</vt:lpstr>
      <vt:lpstr>Calibri</vt:lpstr>
      <vt:lpstr>Calibri Light</vt:lpstr>
      <vt:lpstr>Garamond</vt:lpstr>
      <vt:lpstr>Montserrat</vt:lpstr>
      <vt:lpstr>Montserrat ExtraBold</vt:lpstr>
      <vt:lpstr>Montserrat SemiBold</vt:lpstr>
      <vt:lpstr>System Font Regular</vt:lpstr>
      <vt:lpstr>Times New Roman</vt:lpstr>
      <vt:lpstr>Trebuchet MS</vt:lpstr>
      <vt:lpstr>Wingdings</vt:lpstr>
      <vt:lpstr>4_Office Theme</vt:lpstr>
      <vt:lpstr>1_Office Theme</vt:lpstr>
      <vt:lpstr>Office Theme</vt:lpstr>
      <vt:lpstr> Groundwater Reduction Plan  Participant Meeting November 19, 2025</vt:lpstr>
      <vt:lpstr>2025 Participant Meeting</vt:lpstr>
      <vt:lpstr>PowerPoint Presentation</vt:lpstr>
      <vt:lpstr>Fort Bend Subsidence District</vt:lpstr>
      <vt:lpstr>FBSD Regulatory Areas</vt:lpstr>
      <vt:lpstr>Groundwater Use</vt:lpstr>
      <vt:lpstr>Total Water Demand</vt:lpstr>
      <vt:lpstr>PowerPoint Presentation</vt:lpstr>
      <vt:lpstr>Subsidence Monitoring</vt:lpstr>
      <vt:lpstr>Subsidence Data | GPS Stations</vt:lpstr>
      <vt:lpstr>Subsidence Data | InSAR</vt:lpstr>
      <vt:lpstr>Subsidence Data in Sugar Land, TX</vt:lpstr>
      <vt:lpstr>Annual Groundwater Reports</vt:lpstr>
      <vt:lpstr>Joint Regulatory Plan Review (JRPR)</vt:lpstr>
      <vt:lpstr>JRPR Findings | Subsidence</vt:lpstr>
      <vt:lpstr>JRPR Findings | Future Planning</vt:lpstr>
      <vt:lpstr>Proposed Plan Amendments</vt:lpstr>
      <vt:lpstr>Contact Information</vt:lpstr>
      <vt:lpstr>Groundwater Reduction Plan Implementation Update</vt:lpstr>
      <vt:lpstr>GRP Historic Water Demand Million Gallons per Day  (MGD)  </vt:lpstr>
      <vt:lpstr>Integrated Water Resource Plan</vt:lpstr>
      <vt:lpstr>89th TX Legislature </vt:lpstr>
      <vt:lpstr>AMI &amp; Water Smart Portal</vt:lpstr>
      <vt:lpstr>Fiscal Year 2026 Update  </vt:lpstr>
      <vt:lpstr>GRP Philosophy</vt:lpstr>
      <vt:lpstr>Rate Study Implementation Plan</vt:lpstr>
      <vt:lpstr>Fiscal Year 2026</vt:lpstr>
      <vt:lpstr>Questions?    www.sugarlandtx.gov/iwrp  Margo Watson mwatson@sugarlandtx.gov 346-368-4200</vt:lpstr>
      <vt:lpstr>Utility Rate Study </vt:lpstr>
      <vt:lpstr>Prior Years Capital Improvement Projects  </vt:lpstr>
      <vt:lpstr>FY25-29 Capital Projects</vt:lpstr>
    </vt:vector>
  </TitlesOfParts>
  <Company>City of Sugar 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GRP Participation Update</dc:title>
  <dc:creator>City Hall</dc:creator>
  <cp:lastModifiedBy>Margo Watson</cp:lastModifiedBy>
  <cp:revision>962</cp:revision>
  <cp:lastPrinted>2025-11-18T17:13:20Z</cp:lastPrinted>
  <dcterms:created xsi:type="dcterms:W3CDTF">2007-02-21T22:39:25Z</dcterms:created>
  <dcterms:modified xsi:type="dcterms:W3CDTF">2025-11-19T18:46:14Z</dcterms:modified>
</cp:coreProperties>
</file>